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424" r:id="rId2"/>
    <p:sldId id="2378" r:id="rId3"/>
    <p:sldId id="2425" r:id="rId4"/>
    <p:sldId id="242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90576E-838C-4EE3-9C5C-72A51A9081CA}" v="2" dt="2026-03-17T17:40:32.6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4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25758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4663736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2401677"/>
            <a:ext cx="735893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445458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512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Multimedia Slide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9C91F6-19A4-60D8-C2FA-A0CB4D8E4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2610"/>
            <a:ext cx="11338560" cy="43402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4167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5" y="3868738"/>
            <a:ext cx="10628960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5163312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One Icon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41F8632-57B2-5648-DB17-D31A1B2360BD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2" y="4401689"/>
            <a:ext cx="1062895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620400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4977306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30182" y="3865340"/>
            <a:ext cx="4977308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798614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2340478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Two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6C14E0A-FF23-51E3-9DFF-15FEF58154A7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0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DC5170-75F4-51FC-412C-B1A10CBA2C2D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6430181" y="4401689"/>
            <a:ext cx="4977309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586677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4514" y="3868738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36843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75761" y="3865340"/>
            <a:ext cx="3335482" cy="457200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Type subhead in 16 pt orange | Max two lines</a:t>
            </a:r>
          </a:p>
        </p:txBody>
      </p:sp>
      <p:sp>
        <p:nvSpPr>
          <p:cNvPr id="12" name="Circle 3"/>
          <p:cNvSpPr>
            <a:spLocks noGrp="1"/>
          </p:cNvSpPr>
          <p:nvPr>
            <p:ph type="body" sz="quarter" idx="16" hasCustomPrompt="1"/>
          </p:nvPr>
        </p:nvSpPr>
        <p:spPr>
          <a:xfrm>
            <a:off x="8910814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1" name="Circle 2"/>
          <p:cNvSpPr>
            <a:spLocks noGrp="1"/>
          </p:cNvSpPr>
          <p:nvPr>
            <p:ph type="body" sz="quarter" idx="15" hasCustomPrompt="1"/>
          </p:nvPr>
        </p:nvSpPr>
        <p:spPr>
          <a:xfrm>
            <a:off x="517189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10" name="Circle 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66" y="1828800"/>
            <a:ext cx="1865376" cy="1866900"/>
          </a:xfrm>
          <a:prstGeom prst="ellipse">
            <a:avLst/>
          </a:prstGeom>
          <a:ln w="19050">
            <a:solidFill>
              <a:srgbClr val="FFD030"/>
            </a:solidFill>
          </a:ln>
        </p:spPr>
        <p:txBody>
          <a:bodyPr anchor="ctr"/>
          <a:lstStyle>
            <a:lvl1pPr algn="ctr">
              <a:buNone/>
              <a:defRPr sz="1200">
                <a:solidFill>
                  <a:schemeClr val="bg2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dirty="0"/>
              <a:t>Place icon here. To hide this text, place cursor then hit space bar. Duplicate or delete as needed.</a:t>
            </a:r>
          </a:p>
        </p:txBody>
      </p:sp>
      <p:sp>
        <p:nvSpPr>
          <p:cNvPr id="6" name="Sub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118282"/>
            <a:ext cx="11338560" cy="492125"/>
          </a:xfrm>
        </p:spPr>
        <p:txBody>
          <a:bodyPr anchor="ctr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Use this space for one line subhead if needed | One line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Three Icons Layout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5E607CF-7910-12BC-6C4E-638DE184539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78451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AB7BC15-283C-76D1-D94B-9B00A084DD44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4436843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38E2C0-FE94-07B5-BE55-E2EE5CF2D038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8175761" y="4401689"/>
            <a:ext cx="3335482" cy="1548944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04932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E4E1-3388-5ACB-7650-0E26E3468CB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VERTICAL LIST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E94348-AFAD-F88C-9054-6A6165BBAF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B0F2177-8333-9201-87A4-C9215311BDB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03860" y="1486173"/>
            <a:ext cx="2738482" cy="661987"/>
          </a:xfrm>
        </p:spPr>
        <p:txBody>
          <a:bodyPr anchor="ctr"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5FEAF28F-78B4-B6EF-BD99-8412684CD6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03860" y="239522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580B912B-E60C-F762-28E1-AE422AAEDB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3860" y="332740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5E2A2DBD-3835-67C1-E774-A198D35AB9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03860" y="4252887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CA19730-6879-0947-905D-D3BB8565C2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03860" y="5178372"/>
            <a:ext cx="2738482" cy="661987"/>
          </a:xfrm>
        </p:spPr>
        <p:txBody>
          <a:bodyPr anchor="ctr"/>
          <a:lstStyle>
            <a:lvl1pPr>
              <a:defRPr sz="1600" b="1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11">
            <a:extLst>
              <a:ext uri="{FF2B5EF4-FFF2-40B4-BE49-F238E27FC236}">
                <a16:creationId xmlns:a16="http://schemas.microsoft.com/office/drawing/2014/main" id="{D7372EE8-9B02-A6A1-4A34-8CB0D60E77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51777" y="1486173"/>
            <a:ext cx="6983152" cy="661987"/>
          </a:xfrm>
        </p:spPr>
        <p:txBody>
          <a:bodyPr anchor="ctr"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7D520B24-367F-0DDE-83F4-4DC71E9474E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51777" y="239522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19" name="Text Placeholder 11">
            <a:extLst>
              <a:ext uri="{FF2B5EF4-FFF2-40B4-BE49-F238E27FC236}">
                <a16:creationId xmlns:a16="http://schemas.microsoft.com/office/drawing/2014/main" id="{0ACA517B-F372-66FF-9DE0-25278FFD7E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51777" y="3327402"/>
            <a:ext cx="6983152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0" name="Text Placeholder 11">
            <a:extLst>
              <a:ext uri="{FF2B5EF4-FFF2-40B4-BE49-F238E27FC236}">
                <a16:creationId xmlns:a16="http://schemas.microsoft.com/office/drawing/2014/main" id="{3FBA1BBF-F7E2-3DBD-5A44-B259A8540E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51776" y="4252887"/>
            <a:ext cx="6983151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45F4AA2E-E3D4-41D3-15C5-86255377980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51777" y="5178372"/>
            <a:ext cx="6983150" cy="661987"/>
          </a:xfrm>
        </p:spPr>
        <p:txBody>
          <a:bodyPr anchor="ctr"/>
          <a:lstStyle>
            <a:lvl1pPr>
              <a:defRPr sz="1400" b="1"/>
            </a:lvl1pPr>
          </a:lstStyle>
          <a:p>
            <a:pPr lvl="0"/>
            <a:r>
              <a:rPr lang="en-US" dirty="0"/>
              <a:t>Item</a:t>
            </a:r>
          </a:p>
        </p:txBody>
      </p:sp>
    </p:spTree>
    <p:extLst>
      <p:ext uri="{BB962C8B-B14F-4D97-AF65-F5344CB8AC3E}">
        <p14:creationId xmlns:p14="http://schemas.microsoft.com/office/powerpoint/2010/main" val="2275783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2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500322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2230" y="3156332"/>
            <a:ext cx="50032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(2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759933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848375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2" y="3734719"/>
            <a:ext cx="5003222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6442231" y="3734719"/>
            <a:ext cx="5003220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226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3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3335482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70741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09659" y="3156332"/>
            <a:ext cx="3335482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(3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2054374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5693060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453118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3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4370741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8109659" y="3734719"/>
            <a:ext cx="3335338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2450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 List 4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ange title 1">
            <a:extLst>
              <a:ext uri="{FF2B5EF4-FFF2-40B4-BE49-F238E27FC236}">
                <a16:creationId xmlns:a16="http://schemas.microsoft.com/office/drawing/2014/main" id="{4736416D-EB4F-4346-8783-FC896DC0CA6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8412" y="3159730"/>
            <a:ext cx="2446819" cy="453802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1</a:t>
            </a:r>
          </a:p>
        </p:txBody>
      </p:sp>
      <p:sp>
        <p:nvSpPr>
          <p:cNvPr id="18" name="Orange title 2">
            <a:extLst>
              <a:ext uri="{FF2B5EF4-FFF2-40B4-BE49-F238E27FC236}">
                <a16:creationId xmlns:a16="http://schemas.microsoft.com/office/drawing/2014/main" id="{5BAB981D-A627-42CC-B2DE-02C26E3DF9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69128" y="3156332"/>
            <a:ext cx="2446820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2</a:t>
            </a:r>
          </a:p>
        </p:txBody>
      </p:sp>
      <p:sp>
        <p:nvSpPr>
          <p:cNvPr id="19" name="Orange title 3">
            <a:extLst>
              <a:ext uri="{FF2B5EF4-FFF2-40B4-BE49-F238E27FC236}">
                <a16:creationId xmlns:a16="http://schemas.microsoft.com/office/drawing/2014/main" id="{E65F5722-9D51-4EC9-BA8C-FDC59DB8463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423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cap="all" baseline="0"/>
            </a:lvl1pPr>
          </a:lstStyle>
          <a:p>
            <a:r>
              <a:rPr lang="en-US" dirty="0"/>
              <a:t>Horizontal List (4 Items)</a:t>
            </a:r>
          </a:p>
        </p:txBody>
      </p:sp>
      <p:sp>
        <p:nvSpPr>
          <p:cNvPr id="20" name="Rectangle 19" hidden="1"/>
          <p:cNvSpPr/>
          <p:nvPr userDrawn="1">
            <p:custDataLst>
              <p:tags r:id="rId1"/>
            </p:custDataLst>
          </p:nvPr>
        </p:nvSpPr>
        <p:spPr>
          <a:xfrm>
            <a:off x="457200" y="1143000"/>
            <a:ext cx="11353800" cy="48499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1" name="Rectangle 20" hidden="1"/>
          <p:cNvSpPr/>
          <p:nvPr userDrawn="1">
            <p:custDataLst>
              <p:tags r:id="rId2"/>
            </p:custDataLst>
          </p:nvPr>
        </p:nvSpPr>
        <p:spPr>
          <a:xfrm>
            <a:off x="304800" y="6084051"/>
            <a:ext cx="2214664" cy="61787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2" name="Rectangle 21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2191999" cy="4180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3" name="Rectangle 22" hidden="1"/>
          <p:cNvSpPr/>
          <p:nvPr userDrawn="1">
            <p:custDataLst>
              <p:tags r:id="rId4"/>
            </p:custDataLst>
          </p:nvPr>
        </p:nvSpPr>
        <p:spPr>
          <a:xfrm>
            <a:off x="5229225" y="6392987"/>
            <a:ext cx="6648450" cy="510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901F1369-4AEB-4520-96C0-9F78886180C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Google Shape;92;p16">
            <a:extLst>
              <a:ext uri="{FF2B5EF4-FFF2-40B4-BE49-F238E27FC236}">
                <a16:creationId xmlns:a16="http://schemas.microsoft.com/office/drawing/2014/main" id="{DBFC533B-843A-7CAF-D3DE-EBF4117677F4}"/>
              </a:ext>
            </a:extLst>
          </p:cNvPr>
          <p:cNvCxnSpPr>
            <a:cxnSpLocks/>
          </p:cNvCxnSpPr>
          <p:nvPr userDrawn="1"/>
        </p:nvCxnSpPr>
        <p:spPr>
          <a:xfrm>
            <a:off x="718412" y="3027807"/>
            <a:ext cx="10726585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EDCC69-40C2-C8C9-991A-8C97D34FC81A}"/>
              </a:ext>
            </a:extLst>
          </p:cNvPr>
          <p:cNvSpPr/>
          <p:nvPr userDrawn="1"/>
        </p:nvSpPr>
        <p:spPr>
          <a:xfrm>
            <a:off x="1481731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EFA4037-F977-5F3A-0E18-E092F3CD4D93}"/>
              </a:ext>
            </a:extLst>
          </p:cNvPr>
          <p:cNvSpPr/>
          <p:nvPr userDrawn="1"/>
        </p:nvSpPr>
        <p:spPr>
          <a:xfrm>
            <a:off x="70168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FC7FFEC-8646-5052-B846-495DF693B6A2}"/>
              </a:ext>
            </a:extLst>
          </p:cNvPr>
          <p:cNvSpPr/>
          <p:nvPr userDrawn="1"/>
        </p:nvSpPr>
        <p:spPr>
          <a:xfrm>
            <a:off x="9790089" y="166027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C421DA-83C6-D8D5-B207-18A776C66B50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718414" y="3734719"/>
            <a:ext cx="2446817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489DF4A1-BEBF-FE62-A36F-81892765A293}"/>
              </a:ext>
            </a:extLst>
          </p:cNvPr>
          <p:cNvSpPr>
            <a:spLocks noGrp="1"/>
          </p:cNvSpPr>
          <p:nvPr>
            <p:ph sz="quarter" idx="29"/>
          </p:nvPr>
        </p:nvSpPr>
        <p:spPr>
          <a:xfrm>
            <a:off x="34691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0C9476F-0071-0EAB-6EB8-AAE634483DBA}"/>
              </a:ext>
            </a:extLst>
          </p:cNvPr>
          <p:cNvSpPr>
            <a:spLocks noGrp="1"/>
          </p:cNvSpPr>
          <p:nvPr>
            <p:ph sz="quarter" idx="30"/>
          </p:nvPr>
        </p:nvSpPr>
        <p:spPr>
          <a:xfrm>
            <a:off x="62423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6" name="Orange title 3">
            <a:extLst>
              <a:ext uri="{FF2B5EF4-FFF2-40B4-BE49-F238E27FC236}">
                <a16:creationId xmlns:a16="http://schemas.microsoft.com/office/drawing/2014/main" id="{F8F37FF3-3142-3683-BB46-FD4068D77FE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015528" y="3156332"/>
            <a:ext cx="2446821" cy="457200"/>
          </a:xfrm>
        </p:spPr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Item 3</a:t>
            </a:r>
          </a:p>
        </p:txBody>
      </p:sp>
      <p:sp>
        <p:nvSpPr>
          <p:cNvPr id="27" name="Content Placeholder 4">
            <a:extLst>
              <a:ext uri="{FF2B5EF4-FFF2-40B4-BE49-F238E27FC236}">
                <a16:creationId xmlns:a16="http://schemas.microsoft.com/office/drawing/2014/main" id="{AE1CACD6-0E21-B34E-6BED-535136B02DF3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9015528" y="3734719"/>
            <a:ext cx="2469303" cy="22143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57F8269-FA02-C7B4-0924-0D0D2C751922}"/>
              </a:ext>
            </a:extLst>
          </p:cNvPr>
          <p:cNvSpPr/>
          <p:nvPr userDrawn="1"/>
        </p:nvSpPr>
        <p:spPr>
          <a:xfrm>
            <a:off x="4232448" y="1631805"/>
            <a:ext cx="920180" cy="838254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0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-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1FF2-876E-A64A-BEBE-DD905BF64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900" y="0"/>
            <a:ext cx="11341100" cy="107899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8C2EF-BB40-0E43-9E11-05E69EBD5A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99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EFADB-B118-EB46-B2E3-A04C0D943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29400" y="1371600"/>
            <a:ext cx="5181600" cy="4501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67E33-C5D4-A74F-BE26-69259B9F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82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3237-B786-E348-B12F-E7662E44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0" y="0"/>
            <a:ext cx="11366500" cy="107899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8E7AB-B0E5-8C4C-B294-FCDD664E1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600" y="1371600"/>
            <a:ext cx="5157787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CF415-74C4-3B4A-BFDE-E7964F325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" y="2139950"/>
            <a:ext cx="5157787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49E14-8CB5-7444-9E17-0C227DA14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27812" y="1371600"/>
            <a:ext cx="5183188" cy="685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4CAFEC-4B44-3E4E-BE0D-9B1CCE305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7812" y="2139950"/>
            <a:ext cx="5183188" cy="374940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2466CC-D79C-3648-8415-724F98B6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58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707" y="418640"/>
            <a:ext cx="11314324" cy="3314005"/>
          </a:xfrm>
        </p:spPr>
        <p:txBody>
          <a:bodyPr anchor="ctr"/>
          <a:lstStyle>
            <a:lvl1pPr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706" y="4145092"/>
            <a:ext cx="735893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2705" y="4685690"/>
            <a:ext cx="7358930" cy="442675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22D045-F2E9-3340-0E64-E03750416538}"/>
              </a:ext>
            </a:extLst>
          </p:cNvPr>
          <p:cNvCxnSpPr>
            <a:cxnSpLocks/>
          </p:cNvCxnSpPr>
          <p:nvPr userDrawn="1"/>
        </p:nvCxnSpPr>
        <p:spPr>
          <a:xfrm>
            <a:off x="462706" y="6081408"/>
            <a:ext cx="11314325" cy="0"/>
          </a:xfrm>
          <a:prstGeom prst="line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239542C0-05CC-07FD-FDFD-45D8A9C84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1168" y="3671268"/>
            <a:ext cx="3877768" cy="241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4207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5540E7-9486-578A-551E-366C8056E7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104391" y="704008"/>
            <a:ext cx="8011450" cy="49793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5FD98F-748F-DB45-A42B-08A1C540C53F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8611464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04391" y="704008"/>
            <a:ext cx="8011451" cy="49793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907239" y="4719015"/>
            <a:ext cx="3305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pc="-15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2894419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157116" y="3973690"/>
            <a:ext cx="3877767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216332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tx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25033615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F11C0-6649-02E4-C40B-47487FB0AF2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5621F6D3-E0CA-FDFC-4F83-63BF23171B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7116" y="3973690"/>
            <a:ext cx="3877768" cy="241014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444373-F753-3CD1-37A4-9F05FFA3823E}"/>
              </a:ext>
            </a:extLst>
          </p:cNvPr>
          <p:cNvSpPr txBox="1"/>
          <p:nvPr userDrawn="1"/>
        </p:nvSpPr>
        <p:spPr>
          <a:xfrm>
            <a:off x="6176706" y="5898022"/>
            <a:ext cx="185817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spc="0" dirty="0">
                <a:solidFill>
                  <a:schemeClr val="bg1"/>
                </a:solidFill>
              </a:rPr>
              <a:t>metroplus.org</a:t>
            </a:r>
          </a:p>
        </p:txBody>
      </p:sp>
    </p:spTree>
    <p:extLst>
      <p:ext uri="{BB962C8B-B14F-4D97-AF65-F5344CB8AC3E}">
        <p14:creationId xmlns:p14="http://schemas.microsoft.com/office/powerpoint/2010/main" val="2953991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BDCC61-B9D6-D68C-215C-465D5B1EF9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79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8580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911450"/>
            <a:ext cx="5892800" cy="1348802"/>
          </a:xfrm>
        </p:spPr>
        <p:txBody>
          <a:bodyPr/>
          <a:lstStyle>
            <a:lvl1pPr>
              <a:defRPr sz="44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C600C45-84BF-667F-60D3-94DEE0A476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5999" y="4654865"/>
            <a:ext cx="5892800" cy="4426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Subhead and / or meeting name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A3FE-3464-A4E0-20B7-C4EB2EA800C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5998" y="5195464"/>
            <a:ext cx="5892800" cy="38670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33C8D4C-2C59-B708-E0D1-232B9FB6E4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787788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9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Pref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28765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535256" y="483907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2192" y="464858"/>
            <a:ext cx="7358930" cy="2164042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Introduction/ Preface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42192" y="3093765"/>
            <a:ext cx="7358930" cy="28098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1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11343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16535" y="-7"/>
            <a:ext cx="7358930" cy="954367"/>
          </a:xfrm>
        </p:spPr>
        <p:txBody>
          <a:bodyPr anchor="b"/>
          <a:lstStyle>
            <a:lvl1pPr>
              <a:defRPr sz="4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Contents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67E9C-E402-346E-D079-EA211EC5B3E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416535" y="1562581"/>
            <a:ext cx="7358930" cy="43410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2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7"/>
            <a:ext cx="12192000" cy="61804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CAD76A-447F-F7F2-0A6A-07254FB8730D}"/>
              </a:ext>
            </a:extLst>
          </p:cNvPr>
          <p:cNvSpPr/>
          <p:nvPr userDrawn="1"/>
        </p:nvSpPr>
        <p:spPr>
          <a:xfrm>
            <a:off x="1525856" y="2218275"/>
            <a:ext cx="2208862" cy="2012202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25847" y="2069176"/>
            <a:ext cx="7358930" cy="2605497"/>
          </a:xfrm>
        </p:spPr>
        <p:txBody>
          <a:bodyPr/>
          <a:lstStyle>
            <a:lvl1pPr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31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85800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3FA46D8F-B440-E6A5-259A-83D6CA5AD8A3}"/>
              </a:ext>
            </a:extLst>
          </p:cNvPr>
          <p:cNvSpPr/>
          <p:nvPr userDrawn="1"/>
        </p:nvSpPr>
        <p:spPr>
          <a:xfrm>
            <a:off x="364222" y="-8"/>
            <a:ext cx="7528264" cy="6858007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rgbClr val="FFD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73100" y="762924"/>
            <a:ext cx="10645799" cy="5332141"/>
          </a:xfrm>
        </p:spPr>
        <p:txBody>
          <a:bodyPr anchor="ctr"/>
          <a:lstStyle>
            <a:lvl1pPr algn="ctr">
              <a:defRPr sz="88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C12642B-675C-7DE1-4488-91874ACAA2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30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991DF6A-7476-8374-397C-66D014EF3017}"/>
              </a:ext>
            </a:extLst>
          </p:cNvPr>
          <p:cNvSpPr/>
          <p:nvPr userDrawn="1"/>
        </p:nvSpPr>
        <p:spPr>
          <a:xfrm>
            <a:off x="0" y="-8"/>
            <a:ext cx="12192000" cy="67627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D00EB1DA-48E2-552D-390E-93B76B09D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811C99-6DCF-1B2B-68E3-31F3A94064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3625" y="3153569"/>
            <a:ext cx="5667375" cy="3017457"/>
          </a:xfrm>
        </p:spPr>
        <p:txBody>
          <a:bodyPr anchor="t"/>
          <a:lstStyle>
            <a:lvl1pPr algn="l">
              <a:defRPr sz="720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Section Divider Title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C50BB4F-171F-D597-7B63-B8CF4EBC6166}"/>
              </a:ext>
            </a:extLst>
          </p:cNvPr>
          <p:cNvSpPr/>
          <p:nvPr userDrawn="1"/>
        </p:nvSpPr>
        <p:spPr>
          <a:xfrm>
            <a:off x="361312" y="0"/>
            <a:ext cx="7547159" cy="6858000"/>
          </a:xfrm>
          <a:custGeom>
            <a:avLst/>
            <a:gdLst>
              <a:gd name="connsiteX0" fmla="*/ 5637321 w 7528264"/>
              <a:gd name="connsiteY0" fmla="*/ 0 h 6889072"/>
              <a:gd name="connsiteX1" fmla="*/ 2024109 w 7528264"/>
              <a:gd name="connsiteY1" fmla="*/ 5024761 h 6889072"/>
              <a:gd name="connsiteX2" fmla="*/ 958789 w 7528264"/>
              <a:gd name="connsiteY2" fmla="*/ 3524435 h 6889072"/>
              <a:gd name="connsiteX3" fmla="*/ 0 w 7528264"/>
              <a:gd name="connsiteY3" fmla="*/ 4829453 h 6889072"/>
              <a:gd name="connsiteX4" fmla="*/ 1447061 w 7528264"/>
              <a:gd name="connsiteY4" fmla="*/ 6889072 h 6889072"/>
              <a:gd name="connsiteX5" fmla="*/ 2645546 w 7528264"/>
              <a:gd name="connsiteY5" fmla="*/ 6880195 h 6889072"/>
              <a:gd name="connsiteX6" fmla="*/ 7528264 w 7528264"/>
              <a:gd name="connsiteY6" fmla="*/ 0 h 6889072"/>
              <a:gd name="connsiteX7" fmla="*/ 5637321 w 7528264"/>
              <a:gd name="connsiteY7" fmla="*/ 0 h 688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28264" h="6889072">
                <a:moveTo>
                  <a:pt x="5637321" y="0"/>
                </a:moveTo>
                <a:lnTo>
                  <a:pt x="2024109" y="5024761"/>
                </a:lnTo>
                <a:lnTo>
                  <a:pt x="958789" y="3524435"/>
                </a:lnTo>
                <a:lnTo>
                  <a:pt x="0" y="4829453"/>
                </a:lnTo>
                <a:lnTo>
                  <a:pt x="1447061" y="6889072"/>
                </a:lnTo>
                <a:lnTo>
                  <a:pt x="2645546" y="6880195"/>
                </a:lnTo>
                <a:lnTo>
                  <a:pt x="7528264" y="0"/>
                </a:lnTo>
                <a:lnTo>
                  <a:pt x="563732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663189-B689-FA7E-C80E-C085E30F51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4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9D0C7-EB8D-AB4F-849C-A73E2AB3DA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11341100" cy="10789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TexT</a:t>
            </a:r>
            <a:r>
              <a:rPr lang="en-US" dirty="0"/>
              <a:t> Slide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6CE22-FB8D-D242-AFD3-862C54D6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/>
          <a:lstStyle/>
          <a:p>
            <a:fld id="{157C3A33-8797-B644-A994-F09AF5F5037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DB114FE-8B7D-E146-A724-04992485D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11341100" cy="45886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445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6FCDA1-B2C5-6548-B895-AF1321DBA8F4}"/>
              </a:ext>
            </a:extLst>
          </p:cNvPr>
          <p:cNvSpPr/>
          <p:nvPr userDrawn="1"/>
        </p:nvSpPr>
        <p:spPr>
          <a:xfrm>
            <a:off x="0" y="6075776"/>
            <a:ext cx="12192000" cy="782224"/>
          </a:xfrm>
          <a:prstGeom prst="rect">
            <a:avLst/>
          </a:prstGeom>
          <a:solidFill>
            <a:srgbClr val="FFCF3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9D2554F3-216C-4D96-9700-4167C9A7EB74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57200" y="0"/>
            <a:ext cx="11338560" cy="107405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46BD98C-B571-43D4-81FF-2F456DCE5E22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57200" y="1371600"/>
            <a:ext cx="11338560" cy="45188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880C12F-0958-4626-AFCF-E12503C13471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687ED32-77BF-4841-8205-C14A8F512EEF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8CB2B45-2C05-4CEF-931C-2D0342C698C3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F885B5E-952E-43E0-BDDE-E27C1CE5B950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CB42A18-D288-4E38-919E-67D261C05322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BF9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7EDCAB2-1643-4DA5-A90B-8DA02D043078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457200" y="1100666"/>
            <a:ext cx="11353800" cy="0"/>
          </a:xfrm>
          <a:prstGeom prst="line">
            <a:avLst/>
          </a:prstGeom>
          <a:ln w="12700">
            <a:solidFill>
              <a:srgbClr val="FFD0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16FF2C9F-58DC-F4A5-1EAA-9BE9D631D261}"/>
              </a:ext>
            </a:extLst>
          </p:cNvPr>
          <p:cNvPicPr>
            <a:picLocks noChangeAspect="1"/>
          </p:cNvPicPr>
          <p:nvPr userDrawn="1"/>
        </p:nvPicPr>
        <p:blipFill>
          <a:blip r:embed="rId26"/>
          <a:srcRect/>
          <a:stretch/>
        </p:blipFill>
        <p:spPr>
          <a:xfrm>
            <a:off x="0" y="6081408"/>
            <a:ext cx="3404212" cy="776592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91CC4A-0A62-8CE4-DF57-654BF9865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2843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4EED3D-B130-481A-8ECD-A0040EAC36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52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200" b="0" i="0" kern="1200" cap="all" baseline="0" dirty="0">
          <a:solidFill>
            <a:schemeClr val="bg1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FFD030"/>
        </a:buClr>
        <a:buFont typeface="Wingdings" panose="05000000000000000000" pitchFamily="2" charset="2"/>
        <a:buChar char="§"/>
        <a:defRPr sz="2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39825" indent="-22542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–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.ny.gov/health_care/medicaid/program/doula/overview.htm" TargetMode="External"/><Relationship Id="rId2" Type="http://schemas.openxmlformats.org/officeDocument/2006/relationships/hyperlink" Target="https://www.emedny.org/info/ProviderEnrollment/ProviderMaintForms/VisualizationEnrollmentPathways.pd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medny.org/info/ProviderEnrollment/ProviderMaintForms/Doula_Enrollment_Instructions.pdf" TargetMode="External"/><Relationship Id="rId3" Type="http://schemas.openxmlformats.org/officeDocument/2006/relationships/hyperlink" Target="https://www.emedny.org/ProviderManuals/Doula/" TargetMode="External"/><Relationship Id="rId7" Type="http://schemas.openxmlformats.org/officeDocument/2006/relationships/hyperlink" Target="https://www.emedny.org/info/ProviderEnrollment/ProviderMaintForms/436801_PRACT_FORM_PractionerEnrlForm.pdf" TargetMode="External"/><Relationship Id="rId12" Type="http://schemas.openxmlformats.org/officeDocument/2006/relationships/image" Target="../media/image5.png"/><Relationship Id="rId2" Type="http://schemas.openxmlformats.org/officeDocument/2006/relationships/hyperlink" Target="https://www.health.ny.gov/health_care/medicaid/program/doula/index.htm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emedny.org/info/ProviderEnrollment/doula/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www.emedny.org/ProviderManuals/Doula/PDFS/Doula_Policy_Guidelines.pdf" TargetMode="External"/><Relationship Id="rId10" Type="http://schemas.openxmlformats.org/officeDocument/2006/relationships/hyperlink" Target="https://www.emedny.org/training/videos.aspx" TargetMode="External"/><Relationship Id="rId4" Type="http://schemas.openxmlformats.org/officeDocument/2006/relationships/hyperlink" Target="https://www.emedny.org/ProviderManuals/Doula/PDFS/Doula_Billing_Guidelines.pdf" TargetMode="External"/><Relationship Id="rId9" Type="http://schemas.openxmlformats.org/officeDocument/2006/relationships/hyperlink" Target="https://www.emedny.org/training/PDf/doula_billing_part1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0EE09-7310-7DA2-78A8-8C06DD88B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E589E6-BBC8-5251-87E0-D30D9E1839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362200"/>
            <a:ext cx="6096000" cy="1621971"/>
          </a:xfrm>
        </p:spPr>
        <p:txBody>
          <a:bodyPr/>
          <a:lstStyle/>
          <a:p>
            <a:pPr algn="ctr"/>
            <a:r>
              <a:rPr lang="en-US" b="1" dirty="0"/>
              <a:t>Doula Services Provider Training </a:t>
            </a:r>
          </a:p>
          <a:p>
            <a:pPr algn="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0B01F4-1ED0-7EA7-8FE4-8F0C7F49A6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/>
            <a:r>
              <a:rPr lang="en-US" sz="3200" b="1" dirty="0"/>
              <a:t>March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ACE874-CC3A-3FBE-7140-A6C1084BF338}"/>
              </a:ext>
            </a:extLst>
          </p:cNvPr>
          <p:cNvSpPr txBox="1"/>
          <p:nvPr/>
        </p:nvSpPr>
        <p:spPr>
          <a:xfrm>
            <a:off x="4471416" y="6373368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PRV 26.034</a:t>
            </a:r>
          </a:p>
        </p:txBody>
      </p:sp>
    </p:spTree>
    <p:extLst>
      <p:ext uri="{BB962C8B-B14F-4D97-AF65-F5344CB8AC3E}">
        <p14:creationId xmlns:p14="http://schemas.microsoft.com/office/powerpoint/2010/main" val="356064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F4255E-8FCE-CA31-F59F-643366622D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35034" y="-7"/>
            <a:ext cx="9547761" cy="1024136"/>
          </a:xfrm>
        </p:spPr>
        <p:txBody>
          <a:bodyPr/>
          <a:lstStyle/>
          <a:p>
            <a:pPr algn="ctr"/>
            <a:r>
              <a:rPr lang="en-US" sz="4400" b="1" dirty="0"/>
              <a:t>Overview of Doula Services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4132F-EEE4-7D92-233A-BEA0A706FF1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8752" y="1377538"/>
            <a:ext cx="12073247" cy="467887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As of March 1, 2024, the statewide doula services benefit covers all Medicaid fee-for-service and Medicaid Managed     Care enrollees in New York.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NYS Medicaid Members will be eligible for doula services up to 12 months after the end of pregnancy, regardless of pregnancy outcome.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Interested doulas can apply for enrollment with NYS Medicaid either through the Work Experience Pathway or Training Pathway. Pathway requirements can be reviewed </a:t>
            </a:r>
            <a:r>
              <a:rPr lang="en-US" sz="1700" u="sng" dirty="0">
                <a:hlinkClick r:id="rId2"/>
              </a:rPr>
              <a:t>here</a:t>
            </a:r>
            <a:r>
              <a:rPr lang="en-US" sz="1700" dirty="0"/>
              <a:t> or in the Doula Services Provider Manual. There is no deadline          to apply.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The Medicaid-enrolled doula services provider may be reimbursed for up to eight perinatal visits and one labor and     delivery encounter per pregnancy.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To become a doula services provider for NYS Medicaid Managed Care members, a doula must first enroll as a billing provider with the NYS Medicaid Fee-for-Service Program.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Once enrolled as a NYS Medicaid Fee-for-Service billing doula services provider, a doula can then reach out to the Managed Care Organizations (MCOs) to apply to join the MCO's doula provider network.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700" dirty="0"/>
              <a:t>For more information about the statewide doula services benefit, please visit: </a:t>
            </a:r>
            <a:r>
              <a:rPr lang="en-US" sz="1700" u="sng" dirty="0">
                <a:hlinkClick r:id="rId3"/>
              </a:rPr>
              <a:t>health.ny.gov/</a:t>
            </a:r>
            <a:r>
              <a:rPr lang="en-US" sz="1700" u="sng" dirty="0" err="1">
                <a:hlinkClick r:id="rId3"/>
              </a:rPr>
              <a:t>doulaproviders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7348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BA83C0F8-7B44-F6C2-173C-9CA9012C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11341100" cy="900246"/>
          </a:xfrm>
        </p:spPr>
        <p:txBody>
          <a:bodyPr/>
          <a:lstStyle/>
          <a:p>
            <a:pPr algn="ctr"/>
            <a:r>
              <a:rPr lang="en-US" b="1" cap="none" dirty="0"/>
              <a:t>Required Enrollment, Training and Resources</a:t>
            </a:r>
            <a:endParaRPr lang="en-US" cap="none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03917E1-3455-9078-53B7-8B631C00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F1369-4AEB-4520-96C0-9F78886180C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851D62-CB14-F54B-CDB3-77F582562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58784"/>
            <a:ext cx="11506200" cy="5599216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>
                <a:hlinkClick r:id="rId2"/>
              </a:rPr>
              <a:t>New York State Medicaid Doula Services Benefit (ny.gov)</a:t>
            </a:r>
            <a:r>
              <a:rPr lang="en-US" sz="1800" dirty="0"/>
              <a:t> </a:t>
            </a:r>
            <a:endParaRPr lang="en-US" altLang="en-US" sz="1800" b="1" dirty="0">
              <a:solidFill>
                <a:schemeClr val="tx1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>
                <a:hlinkClick r:id="rId3"/>
              </a:rPr>
              <a:t>Doula Manual</a:t>
            </a:r>
            <a:endParaRPr lang="en-US" sz="1800" dirty="0">
              <a:hlinkClick r:id="" action="ppaction://noaction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>
                <a:hlinkClick r:id="" action="ppaction://noaction"/>
              </a:rPr>
              <a:t>Doula Billing </a:t>
            </a:r>
            <a:r>
              <a:rPr lang="en-US" sz="1800" dirty="0">
                <a:hlinkClick r:id="rId4"/>
              </a:rPr>
              <a:t>Guidelines</a:t>
            </a:r>
            <a:endParaRPr lang="en-US" sz="1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u="sng" dirty="0">
                <a:hlinkClick r:id="rId5"/>
              </a:rPr>
              <a:t>Doula Policy Guidelines</a:t>
            </a:r>
            <a:endParaRPr lang="en-US" sz="1800" u="sng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u="sng" dirty="0">
                <a:hlinkClick r:id="rId6"/>
              </a:rPr>
              <a:t>Provider Enrollment – Doula</a:t>
            </a:r>
            <a:endParaRPr lang="en-US" sz="1800" u="sng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u="sng" dirty="0">
                <a:hlinkClick r:id="rId7"/>
              </a:rPr>
              <a:t>ENROLLMENT FORM</a:t>
            </a:r>
            <a:endParaRPr lang="en-US" sz="1800" dirty="0">
              <a:hlinkClick r:id="rId4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u="sng" dirty="0">
                <a:hlinkClick r:id="rId8"/>
              </a:rPr>
              <a:t>Doula Enrollment Instructions</a:t>
            </a:r>
            <a:endParaRPr lang="en-US" sz="1800" u="sng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en-US" sz="1800" dirty="0">
                <a:solidFill>
                  <a:schemeClr val="tx1"/>
                </a:solidFill>
                <a:ea typeface="Times New Roman" panose="02020603050405020304" pitchFamily="18" charset="0"/>
                <a:cs typeface="Calibri" panose="020F0502020204030204" pitchFamily="34" charset="0"/>
                <a:hlinkClick r:id="rId9"/>
              </a:rPr>
              <a:t>PDF Slides</a:t>
            </a:r>
            <a:r>
              <a:rPr lang="en-US" altLang="en-US" sz="1800" dirty="0">
                <a:solidFill>
                  <a:schemeClr val="tx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u="sng" dirty="0">
                <a:hlinkClick r:id="rId10"/>
              </a:rPr>
              <a:t>All Provider Training Videos</a:t>
            </a:r>
            <a:r>
              <a:rPr lang="en-US" sz="1800" u="sng" dirty="0"/>
              <a:t>  </a:t>
            </a:r>
            <a:endParaRPr lang="en-US" sz="1800" dirty="0">
              <a:hlinkClick r:id="rId3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altLang="en-US" sz="1800" dirty="0">
              <a:solidFill>
                <a:schemeClr val="tx1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Picture 4">
            <a:hlinkClick r:id="rId9"/>
            <a:extLst>
              <a:ext uri="{FF2B5EF4-FFF2-40B4-BE49-F238E27FC236}">
                <a16:creationId xmlns:a16="http://schemas.microsoft.com/office/drawing/2014/main" id="{ACB8E81C-8F08-1A8B-92A6-01F2C9DE8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201" y="4999514"/>
            <a:ext cx="419100" cy="41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movie clapper board and film reel&#10;&#10;AI-generated content may be incorrect.">
            <a:extLst>
              <a:ext uri="{FF2B5EF4-FFF2-40B4-BE49-F238E27FC236}">
                <a16:creationId xmlns:a16="http://schemas.microsoft.com/office/drawing/2014/main" id="{A3A6AA1D-5945-2419-31ED-9D1B36D443B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852" y="5599216"/>
            <a:ext cx="419101" cy="4191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23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55FC5-9E07-CAF0-A7A8-B1FF0D87F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683D71-7281-5238-A3A9-EA119E133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F4EED3D-B130-481A-8ECD-A0040EAC36C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5F5114-652C-EA7C-B7D0-E8531F49F7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43625" y="2339439"/>
            <a:ext cx="5945456" cy="6507678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sz="4400" b="1" dirty="0">
                <a:solidFill>
                  <a:schemeClr val="accent3">
                    <a:lumMod val="10000"/>
                  </a:schemeClr>
                </a:solidFill>
              </a:rPr>
              <a:t>Thank you! </a:t>
            </a:r>
          </a:p>
          <a:p>
            <a:pPr algn="ctr">
              <a:spcBef>
                <a:spcPts val="0"/>
              </a:spcBef>
            </a:pPr>
            <a:r>
              <a:rPr lang="en-US" sz="4400" b="1" dirty="0">
                <a:solidFill>
                  <a:schemeClr val="accent3">
                    <a:lumMod val="10000"/>
                  </a:schemeClr>
                </a:solidFill>
              </a:rPr>
              <a:t>And Welcome to All Our MetroPlusHealth Doulas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46663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OGO_PROTECTIO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CD_LAYOUT_VALID_AREA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MPH Gold">
  <a:themeElements>
    <a:clrScheme name="Metro Gold">
      <a:dk1>
        <a:srgbClr val="00080E"/>
      </a:dk1>
      <a:lt1>
        <a:sysClr val="window" lastClr="FFFFFF"/>
      </a:lt1>
      <a:dk2>
        <a:srgbClr val="FFCF31"/>
      </a:dk2>
      <a:lt2>
        <a:srgbClr val="FFFFFF"/>
      </a:lt2>
      <a:accent1>
        <a:srgbClr val="D8AE30"/>
      </a:accent1>
      <a:accent2>
        <a:srgbClr val="B1852C"/>
      </a:accent2>
      <a:accent3>
        <a:srgbClr val="9C6126"/>
      </a:accent3>
      <a:accent4>
        <a:srgbClr val="ED1C26"/>
      </a:accent4>
      <a:accent5>
        <a:srgbClr val="F15F23"/>
      </a:accent5>
      <a:accent6>
        <a:srgbClr val="A8CF3B"/>
      </a:accent6>
      <a:hlink>
        <a:srgbClr val="0065B2"/>
      </a:hlink>
      <a:folHlink>
        <a:srgbClr val="8E459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262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MPH Gold</vt:lpstr>
      <vt:lpstr>PowerPoint Presentation</vt:lpstr>
      <vt:lpstr>PowerPoint Presentation</vt:lpstr>
      <vt:lpstr>Required Enrollment, Training and Resources</vt:lpstr>
      <vt:lpstr>PowerPoint Presentation</vt:lpstr>
    </vt:vector>
  </TitlesOfParts>
  <Company>Metroplus Health Plan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Cadle, Keli</dc:creator>
  <cp:lastModifiedBy>Soman, Kathryn</cp:lastModifiedBy>
  <cp:revision>3</cp:revision>
  <dcterms:created xsi:type="dcterms:W3CDTF">2026-03-05T16:21:45Z</dcterms:created>
  <dcterms:modified xsi:type="dcterms:W3CDTF">2026-03-17T17:41:09Z</dcterms:modified>
</cp:coreProperties>
</file>