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387" r:id="rId5"/>
    <p:sldId id="2380" r:id="rId6"/>
    <p:sldId id="2381" r:id="rId7"/>
    <p:sldId id="2382" r:id="rId8"/>
    <p:sldId id="2383" r:id="rId9"/>
    <p:sldId id="2384" r:id="rId10"/>
    <p:sldId id="2385" r:id="rId11"/>
    <p:sldId id="2386" r:id="rId12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F0A50F2-8B0F-FC6A-CC45-B5A3DBA47BD0}" name="Soman, Kathryn" initials="SK" userId="S::SOMANK@METROPLUS.ORG::710a74fc-c7d6-4eab-9a9f-a4597d00d87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2"/>
    <a:srgbClr val="FFCF31"/>
    <a:srgbClr val="A8D42E"/>
    <a:srgbClr val="FF00FF"/>
    <a:srgbClr val="FFD030"/>
    <a:srgbClr val="FFFFFF"/>
    <a:srgbClr val="D6DCE5"/>
    <a:srgbClr val="6496C8"/>
    <a:srgbClr val="00B0F0"/>
    <a:srgbClr val="DF8C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48" autoAdjust="0"/>
  </p:normalViewPr>
  <p:slideViewPr>
    <p:cSldViewPr snapToGrid="0">
      <p:cViewPr varScale="1">
        <p:scale>
          <a:sx n="105" d="100"/>
          <a:sy n="105" d="100"/>
        </p:scale>
        <p:origin x="840" y="9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4524" y="10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B98E7C-94AA-4798-8ED6-B7BBE9FF52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2BA09F-5DE1-4118-9AF1-B6E8B36F4F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E728F-C1D1-4DE2-8FDE-CE59FB448F0C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5F73AE-4E50-4E54-B22A-EC533E34B64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D9F2C8-5EBC-4F74-8576-B0EE7B239AA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E3292-D489-439B-BEB9-D6D6121B1A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965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906093-3C15-42AB-A6C7-2A2044BF3402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4113"/>
            <a:ext cx="55403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FD2B2-880E-43AD-A483-CD417FDBCBE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229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8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4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8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6257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4663736" y="-8"/>
            <a:ext cx="7528264" cy="6858007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rgbClr val="FFD9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2707" y="2401677"/>
            <a:ext cx="7358930" cy="1348802"/>
          </a:xfrm>
        </p:spPr>
        <p:txBody>
          <a:bodyPr/>
          <a:lstStyle>
            <a:lvl1pPr>
              <a:defRPr sz="44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C600C45-84BF-667F-60D3-94DEE0A476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2706" y="4145092"/>
            <a:ext cx="7358930" cy="4426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Subhead and / or meeting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213A3FE-3464-A4E0-20B7-C4EB2EA800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2705" y="4685690"/>
            <a:ext cx="7358930" cy="4426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Date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C22D045-F2E9-3340-0E64-E03750416538}"/>
              </a:ext>
            </a:extLst>
          </p:cNvPr>
          <p:cNvCxnSpPr>
            <a:cxnSpLocks/>
          </p:cNvCxnSpPr>
          <p:nvPr userDrawn="1"/>
        </p:nvCxnSpPr>
        <p:spPr>
          <a:xfrm>
            <a:off x="462706" y="6081408"/>
            <a:ext cx="11445458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77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118282"/>
            <a:ext cx="11338560" cy="492125"/>
          </a:xfrm>
        </p:spPr>
        <p:txBody>
          <a:bodyPr anchor="ctr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Use this space for one line subhead if needed | One line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Multimedia Slide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B9C91F6-19A4-60D8-C2FA-A0CB4D8E4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52610"/>
            <a:ext cx="11338560" cy="43402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9252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4515" y="3868738"/>
            <a:ext cx="10628960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0" name="Circle 1"/>
          <p:cNvSpPr>
            <a:spLocks noGrp="1"/>
          </p:cNvSpPr>
          <p:nvPr>
            <p:ph type="body" sz="quarter" idx="14" hasCustomPrompt="1"/>
          </p:nvPr>
        </p:nvSpPr>
        <p:spPr>
          <a:xfrm>
            <a:off x="5163312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6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118282"/>
            <a:ext cx="11338560" cy="492125"/>
          </a:xfrm>
        </p:spPr>
        <p:txBody>
          <a:bodyPr anchor="ctr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Use this space for one line subhead if needed | One line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One Icon Layout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41F8632-57B2-5648-DB17-D31A1B2360BD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84512" y="4401689"/>
            <a:ext cx="10628959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6975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4514" y="3868738"/>
            <a:ext cx="4977306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30182" y="3865340"/>
            <a:ext cx="4977308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1" name="Circle 2"/>
          <p:cNvSpPr>
            <a:spLocks noGrp="1"/>
          </p:cNvSpPr>
          <p:nvPr>
            <p:ph type="body" sz="quarter" idx="15" hasCustomPrompt="1"/>
          </p:nvPr>
        </p:nvSpPr>
        <p:spPr>
          <a:xfrm>
            <a:off x="7986148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10" name="Circle 1"/>
          <p:cNvSpPr>
            <a:spLocks noGrp="1"/>
          </p:cNvSpPr>
          <p:nvPr>
            <p:ph type="body" sz="quarter" idx="14" hasCustomPrompt="1"/>
          </p:nvPr>
        </p:nvSpPr>
        <p:spPr>
          <a:xfrm>
            <a:off x="2340478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6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118282"/>
            <a:ext cx="11338560" cy="492125"/>
          </a:xfrm>
        </p:spPr>
        <p:txBody>
          <a:bodyPr anchor="ctr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Use this space for one line subhead if needed | One line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Two Icons layout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6C14E0A-FF23-51E3-9DFF-15FEF58154A7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84510" y="4401689"/>
            <a:ext cx="4977309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ADC5170-75F4-51FC-412C-B1A10CBA2C2D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6430181" y="4401689"/>
            <a:ext cx="4977309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434236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4514" y="3868738"/>
            <a:ext cx="3335482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36843" y="3865340"/>
            <a:ext cx="3335482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9" name="Orange title 3">
            <a:extLst>
              <a:ext uri="{FF2B5EF4-FFF2-40B4-BE49-F238E27FC236}">
                <a16:creationId xmlns:a16="http://schemas.microsoft.com/office/drawing/2014/main" id="{E65F5722-9D51-4EC9-BA8C-FDC59DB8463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75761" y="3865340"/>
            <a:ext cx="3335482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2" name="Circle 3"/>
          <p:cNvSpPr>
            <a:spLocks noGrp="1"/>
          </p:cNvSpPr>
          <p:nvPr>
            <p:ph type="body" sz="quarter" idx="16" hasCustomPrompt="1"/>
          </p:nvPr>
        </p:nvSpPr>
        <p:spPr>
          <a:xfrm>
            <a:off x="8910814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11" name="Circle 2"/>
          <p:cNvSpPr>
            <a:spLocks noGrp="1"/>
          </p:cNvSpPr>
          <p:nvPr>
            <p:ph type="body" sz="quarter" idx="15" hasCustomPrompt="1"/>
          </p:nvPr>
        </p:nvSpPr>
        <p:spPr>
          <a:xfrm>
            <a:off x="5171896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10" name="Circle 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66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6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118282"/>
            <a:ext cx="11338560" cy="492125"/>
          </a:xfrm>
        </p:spPr>
        <p:txBody>
          <a:bodyPr anchor="ctr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Use this space for one line subhead if needed | One line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Three Icons Layout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D5E607CF-7910-12BC-6C4E-638DE184539B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84513" y="4401689"/>
            <a:ext cx="3335482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AB7BC15-283C-76D1-D94B-9B00A084DD44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4436843" y="4401689"/>
            <a:ext cx="3335482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38E2C0-FE94-07B5-BE55-E2EE5CF2D038}"/>
              </a:ext>
            </a:extLst>
          </p:cNvPr>
          <p:cNvSpPr>
            <a:spLocks noGrp="1"/>
          </p:cNvSpPr>
          <p:nvPr>
            <p:ph idx="27"/>
          </p:nvPr>
        </p:nvSpPr>
        <p:spPr>
          <a:xfrm>
            <a:off x="8175761" y="4401689"/>
            <a:ext cx="3335482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0015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FE4E1-3388-5ACB-7650-0E26E3468C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VERTICAL LIST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E94348-AFAD-F88C-9054-6A6165BBAF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B0F2177-8333-9201-87A4-C9215311BDB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03860" y="1486173"/>
            <a:ext cx="2738482" cy="661987"/>
          </a:xfrm>
        </p:spPr>
        <p:txBody>
          <a:bodyPr anchor="ctr"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5FEAF28F-78B4-B6EF-BD99-8412684CD6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03860" y="2395222"/>
            <a:ext cx="2738482" cy="661987"/>
          </a:xfrm>
        </p:spPr>
        <p:txBody>
          <a:bodyPr anchor="ctr"/>
          <a:lstStyle>
            <a:lvl1pPr>
              <a:defRPr sz="1600" b="1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580B912B-E60C-F762-28E1-AE422AAEDB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3860" y="3327402"/>
            <a:ext cx="2738482" cy="661987"/>
          </a:xfrm>
        </p:spPr>
        <p:txBody>
          <a:bodyPr anchor="ctr"/>
          <a:lstStyle>
            <a:lvl1pPr>
              <a:defRPr sz="1600" b="1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5E2A2DBD-3835-67C1-E774-A198D35AB90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03860" y="4252887"/>
            <a:ext cx="2738482" cy="661987"/>
          </a:xfrm>
        </p:spPr>
        <p:txBody>
          <a:bodyPr anchor="ctr"/>
          <a:lstStyle>
            <a:lvl1pPr>
              <a:defRPr sz="1600" b="1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3CA19730-6879-0947-905D-D3BB8565C2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03860" y="5178372"/>
            <a:ext cx="2738482" cy="661987"/>
          </a:xfrm>
        </p:spPr>
        <p:txBody>
          <a:bodyPr anchor="ctr"/>
          <a:lstStyle>
            <a:lvl1pPr>
              <a:defRPr sz="1600" b="1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D7372EE8-9B02-A6A1-4A34-8CB0D60E77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51777" y="1486173"/>
            <a:ext cx="6983152" cy="661987"/>
          </a:xfrm>
        </p:spPr>
        <p:txBody>
          <a:bodyPr anchor="ctr"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7D520B24-367F-0DDE-83F4-4DC71E9474E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51777" y="2395222"/>
            <a:ext cx="6983152" cy="661987"/>
          </a:xfrm>
        </p:spPr>
        <p:txBody>
          <a:bodyPr anchor="ctr"/>
          <a:lstStyle>
            <a:lvl1pPr>
              <a:defRPr sz="1400" b="1"/>
            </a:lvl1pPr>
          </a:lstStyle>
          <a:p>
            <a:pPr lvl="0"/>
            <a:r>
              <a:rPr lang="en-US" dirty="0"/>
              <a:t>Item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ACA517B-F372-66FF-9DE0-25278FFD7E5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51777" y="3327402"/>
            <a:ext cx="6983152" cy="661987"/>
          </a:xfrm>
        </p:spPr>
        <p:txBody>
          <a:bodyPr anchor="ctr"/>
          <a:lstStyle>
            <a:lvl1pPr>
              <a:defRPr sz="1400" b="1"/>
            </a:lvl1pPr>
          </a:lstStyle>
          <a:p>
            <a:pPr lvl="0"/>
            <a:r>
              <a:rPr lang="en-US" dirty="0"/>
              <a:t>Item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3FBA1BBF-F7E2-3DBD-5A44-B259A8540E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51776" y="4252887"/>
            <a:ext cx="6983151" cy="661987"/>
          </a:xfrm>
        </p:spPr>
        <p:txBody>
          <a:bodyPr anchor="ctr"/>
          <a:lstStyle>
            <a:lvl1pPr>
              <a:defRPr sz="1400" b="1"/>
            </a:lvl1pPr>
          </a:lstStyle>
          <a:p>
            <a:pPr lvl="0"/>
            <a:r>
              <a:rPr lang="en-US" dirty="0"/>
              <a:t>Item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45F4AA2E-E3D4-41D3-15C5-86255377980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51777" y="5178372"/>
            <a:ext cx="6983150" cy="661987"/>
          </a:xfrm>
        </p:spPr>
        <p:txBody>
          <a:bodyPr anchor="ctr"/>
          <a:lstStyle>
            <a:lvl1pPr>
              <a:defRPr sz="1400" b="1"/>
            </a:lvl1pPr>
          </a:lstStyle>
          <a:p>
            <a:pPr lvl="0"/>
            <a:r>
              <a:rPr lang="en-US" dirty="0"/>
              <a:t>Item</a:t>
            </a:r>
          </a:p>
        </p:txBody>
      </p:sp>
    </p:spTree>
    <p:extLst>
      <p:ext uri="{BB962C8B-B14F-4D97-AF65-F5344CB8AC3E}">
        <p14:creationId xmlns:p14="http://schemas.microsoft.com/office/powerpoint/2010/main" val="2453289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 List 2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18412" y="3159730"/>
            <a:ext cx="5003222" cy="453802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42230" y="3156332"/>
            <a:ext cx="5003221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Horizontal List (2 Items)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Google Shape;92;p16">
            <a:extLst>
              <a:ext uri="{FF2B5EF4-FFF2-40B4-BE49-F238E27FC236}">
                <a16:creationId xmlns:a16="http://schemas.microsoft.com/office/drawing/2014/main" id="{DBFC533B-843A-7CAF-D3DE-EBF4117677F4}"/>
              </a:ext>
            </a:extLst>
          </p:cNvPr>
          <p:cNvCxnSpPr>
            <a:cxnSpLocks/>
          </p:cNvCxnSpPr>
          <p:nvPr userDrawn="1"/>
        </p:nvCxnSpPr>
        <p:spPr>
          <a:xfrm>
            <a:off x="718412" y="3027807"/>
            <a:ext cx="10726585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EDCC69-40C2-C8C9-991A-8C97D34FC81A}"/>
              </a:ext>
            </a:extLst>
          </p:cNvPr>
          <p:cNvSpPr/>
          <p:nvPr userDrawn="1"/>
        </p:nvSpPr>
        <p:spPr>
          <a:xfrm>
            <a:off x="2759933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FC7FFEC-8646-5052-B846-495DF693B6A2}"/>
              </a:ext>
            </a:extLst>
          </p:cNvPr>
          <p:cNvSpPr/>
          <p:nvPr userDrawn="1"/>
        </p:nvSpPr>
        <p:spPr>
          <a:xfrm>
            <a:off x="8483750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C421DA-83C6-D8D5-B207-18A776C66B50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718412" y="3734719"/>
            <a:ext cx="5003222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Content Placeholder 4">
            <a:extLst>
              <a:ext uri="{FF2B5EF4-FFF2-40B4-BE49-F238E27FC236}">
                <a16:creationId xmlns:a16="http://schemas.microsoft.com/office/drawing/2014/main" id="{489DF4A1-BEBF-FE62-A36F-81892765A293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6442231" y="3734719"/>
            <a:ext cx="5003220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1763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 List 3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18412" y="3159730"/>
            <a:ext cx="3335482" cy="453802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70741" y="3156332"/>
            <a:ext cx="3335482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19" name="Orange title 3">
            <a:extLst>
              <a:ext uri="{FF2B5EF4-FFF2-40B4-BE49-F238E27FC236}">
                <a16:creationId xmlns:a16="http://schemas.microsoft.com/office/drawing/2014/main" id="{E65F5722-9D51-4EC9-BA8C-FDC59DB8463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09659" y="3156332"/>
            <a:ext cx="3335482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Horizontal List (3 Items)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Google Shape;92;p16">
            <a:extLst>
              <a:ext uri="{FF2B5EF4-FFF2-40B4-BE49-F238E27FC236}">
                <a16:creationId xmlns:a16="http://schemas.microsoft.com/office/drawing/2014/main" id="{DBFC533B-843A-7CAF-D3DE-EBF4117677F4}"/>
              </a:ext>
            </a:extLst>
          </p:cNvPr>
          <p:cNvCxnSpPr>
            <a:cxnSpLocks/>
          </p:cNvCxnSpPr>
          <p:nvPr userDrawn="1"/>
        </p:nvCxnSpPr>
        <p:spPr>
          <a:xfrm>
            <a:off x="718412" y="3027807"/>
            <a:ext cx="10726585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EDCC69-40C2-C8C9-991A-8C97D34FC81A}"/>
              </a:ext>
            </a:extLst>
          </p:cNvPr>
          <p:cNvSpPr/>
          <p:nvPr userDrawn="1"/>
        </p:nvSpPr>
        <p:spPr>
          <a:xfrm>
            <a:off x="2054374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EFA4037-F977-5F3A-0E18-E092F3CD4D93}"/>
              </a:ext>
            </a:extLst>
          </p:cNvPr>
          <p:cNvSpPr/>
          <p:nvPr userDrawn="1"/>
        </p:nvSpPr>
        <p:spPr>
          <a:xfrm>
            <a:off x="5693060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FC7FFEC-8646-5052-B846-495DF693B6A2}"/>
              </a:ext>
            </a:extLst>
          </p:cNvPr>
          <p:cNvSpPr/>
          <p:nvPr userDrawn="1"/>
        </p:nvSpPr>
        <p:spPr>
          <a:xfrm>
            <a:off x="9453118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C421DA-83C6-D8D5-B207-18A776C66B50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718413" y="3734719"/>
            <a:ext cx="3335338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Content Placeholder 4">
            <a:extLst>
              <a:ext uri="{FF2B5EF4-FFF2-40B4-BE49-F238E27FC236}">
                <a16:creationId xmlns:a16="http://schemas.microsoft.com/office/drawing/2014/main" id="{489DF4A1-BEBF-FE62-A36F-81892765A293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4370741" y="3734719"/>
            <a:ext cx="3335338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4">
            <a:extLst>
              <a:ext uri="{FF2B5EF4-FFF2-40B4-BE49-F238E27FC236}">
                <a16:creationId xmlns:a16="http://schemas.microsoft.com/office/drawing/2014/main" id="{70C9476F-0071-0EAB-6EB8-AAE634483DBA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8109659" y="3734719"/>
            <a:ext cx="3335338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2409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 List 4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18412" y="3159730"/>
            <a:ext cx="2446819" cy="453802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69128" y="3156332"/>
            <a:ext cx="2446820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19" name="Orange title 3">
            <a:extLst>
              <a:ext uri="{FF2B5EF4-FFF2-40B4-BE49-F238E27FC236}">
                <a16:creationId xmlns:a16="http://schemas.microsoft.com/office/drawing/2014/main" id="{E65F5722-9D51-4EC9-BA8C-FDC59DB8463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42328" y="3156332"/>
            <a:ext cx="2446821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Horizontal List (4 Items)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Google Shape;92;p16">
            <a:extLst>
              <a:ext uri="{FF2B5EF4-FFF2-40B4-BE49-F238E27FC236}">
                <a16:creationId xmlns:a16="http://schemas.microsoft.com/office/drawing/2014/main" id="{DBFC533B-843A-7CAF-D3DE-EBF4117677F4}"/>
              </a:ext>
            </a:extLst>
          </p:cNvPr>
          <p:cNvCxnSpPr>
            <a:cxnSpLocks/>
          </p:cNvCxnSpPr>
          <p:nvPr userDrawn="1"/>
        </p:nvCxnSpPr>
        <p:spPr>
          <a:xfrm>
            <a:off x="718412" y="3027807"/>
            <a:ext cx="10726585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EDCC69-40C2-C8C9-991A-8C97D34FC81A}"/>
              </a:ext>
            </a:extLst>
          </p:cNvPr>
          <p:cNvSpPr/>
          <p:nvPr userDrawn="1"/>
        </p:nvSpPr>
        <p:spPr>
          <a:xfrm>
            <a:off x="1481731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EFA4037-F977-5F3A-0E18-E092F3CD4D93}"/>
              </a:ext>
            </a:extLst>
          </p:cNvPr>
          <p:cNvSpPr/>
          <p:nvPr userDrawn="1"/>
        </p:nvSpPr>
        <p:spPr>
          <a:xfrm>
            <a:off x="7016889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FC7FFEC-8646-5052-B846-495DF693B6A2}"/>
              </a:ext>
            </a:extLst>
          </p:cNvPr>
          <p:cNvSpPr/>
          <p:nvPr userDrawn="1"/>
        </p:nvSpPr>
        <p:spPr>
          <a:xfrm>
            <a:off x="9790089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C421DA-83C6-D8D5-B207-18A776C66B50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718414" y="3734719"/>
            <a:ext cx="2446817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Content Placeholder 4">
            <a:extLst>
              <a:ext uri="{FF2B5EF4-FFF2-40B4-BE49-F238E27FC236}">
                <a16:creationId xmlns:a16="http://schemas.microsoft.com/office/drawing/2014/main" id="{489DF4A1-BEBF-FE62-A36F-81892765A293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3469128" y="3734719"/>
            <a:ext cx="2469303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4">
            <a:extLst>
              <a:ext uri="{FF2B5EF4-FFF2-40B4-BE49-F238E27FC236}">
                <a16:creationId xmlns:a16="http://schemas.microsoft.com/office/drawing/2014/main" id="{70C9476F-0071-0EAB-6EB8-AAE634483DBA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6242328" y="3734719"/>
            <a:ext cx="2469303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6" name="Orange title 3">
            <a:extLst>
              <a:ext uri="{FF2B5EF4-FFF2-40B4-BE49-F238E27FC236}">
                <a16:creationId xmlns:a16="http://schemas.microsoft.com/office/drawing/2014/main" id="{F8F37FF3-3142-3683-BB46-FD4068D77FE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015528" y="3156332"/>
            <a:ext cx="2446821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27" name="Content Placeholder 4">
            <a:extLst>
              <a:ext uri="{FF2B5EF4-FFF2-40B4-BE49-F238E27FC236}">
                <a16:creationId xmlns:a16="http://schemas.microsoft.com/office/drawing/2014/main" id="{AE1CACD6-0E21-B34E-6BED-535136B02DF3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9015528" y="3734719"/>
            <a:ext cx="2469303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C57F8269-FA02-C7B4-0924-0D0D2C751922}"/>
              </a:ext>
            </a:extLst>
          </p:cNvPr>
          <p:cNvSpPr/>
          <p:nvPr userDrawn="1"/>
        </p:nvSpPr>
        <p:spPr>
          <a:xfrm>
            <a:off x="4232448" y="163180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7084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-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01FF2-876E-A64A-BEBE-DD905BF64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900" y="0"/>
            <a:ext cx="11341100" cy="107899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8C2EF-BB40-0E43-9E11-05E69EBD5A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9900" y="1371600"/>
            <a:ext cx="5181600" cy="45011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0EFADB-B118-EB46-B2E3-A04C0D943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29400" y="1371600"/>
            <a:ext cx="5181600" cy="45011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67E33-C5D4-A74F-BE26-69259B9FA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157C3A33-8797-B644-A994-F09AF5F503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5490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F3237-B786-E348-B12F-E7662E441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0"/>
            <a:ext cx="11366500" cy="107899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8E7AB-B0E5-8C4C-B294-FCDD664E1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371600"/>
            <a:ext cx="5157787" cy="6858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1CF415-74C4-3B4A-BFDE-E7964F325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139950"/>
            <a:ext cx="5157787" cy="374940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D49E14-8CB5-7444-9E17-0C227DA145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27812" y="1371600"/>
            <a:ext cx="5183188" cy="6858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4CAFEC-4B44-3E4E-BE0D-9B1CCE3054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27812" y="2139950"/>
            <a:ext cx="5183188" cy="374940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2466CC-D79C-3648-8415-724F98B62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157C3A33-8797-B644-A994-F09AF5F503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86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68580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364222" y="-8"/>
            <a:ext cx="7528264" cy="6858007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rgbClr val="FFD9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2707" y="418640"/>
            <a:ext cx="11314324" cy="3314005"/>
          </a:xfrm>
        </p:spPr>
        <p:txBody>
          <a:bodyPr anchor="ctr"/>
          <a:lstStyle>
            <a:lvl1pPr>
              <a:defRPr sz="72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C600C45-84BF-667F-60D3-94DEE0A476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2706" y="4145092"/>
            <a:ext cx="7358930" cy="4426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Subhead and / or meeting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213A3FE-3464-A4E0-20B7-C4EB2EA800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2705" y="4685690"/>
            <a:ext cx="7358930" cy="4426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Date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C22D045-F2E9-3340-0E64-E03750416538}"/>
              </a:ext>
            </a:extLst>
          </p:cNvPr>
          <p:cNvCxnSpPr>
            <a:cxnSpLocks/>
          </p:cNvCxnSpPr>
          <p:nvPr userDrawn="1"/>
        </p:nvCxnSpPr>
        <p:spPr>
          <a:xfrm>
            <a:off x="462706" y="6081408"/>
            <a:ext cx="11314325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239542C0-05CC-07FD-FDFD-45D8A9C84C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1168" y="3671268"/>
            <a:ext cx="3877768" cy="241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294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F11C0-6649-02E4-C40B-47487FB0AF2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5540E7-9486-578A-551E-366C8056E7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104391" y="704008"/>
            <a:ext cx="8011450" cy="49793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5FD98F-748F-DB45-A42B-08A1C540C53F}"/>
              </a:ext>
            </a:extLst>
          </p:cNvPr>
          <p:cNvSpPr txBox="1"/>
          <p:nvPr userDrawn="1"/>
        </p:nvSpPr>
        <p:spPr>
          <a:xfrm>
            <a:off x="6907239" y="4719015"/>
            <a:ext cx="3305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pc="-150" dirty="0">
                <a:solidFill>
                  <a:schemeClr val="tx1"/>
                </a:solidFill>
              </a:rPr>
              <a:t>metroplus.org</a:t>
            </a:r>
          </a:p>
        </p:txBody>
      </p:sp>
    </p:spTree>
    <p:extLst>
      <p:ext uri="{BB962C8B-B14F-4D97-AF65-F5344CB8AC3E}">
        <p14:creationId xmlns:p14="http://schemas.microsoft.com/office/powerpoint/2010/main" val="1771090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F11C0-6649-02E4-C40B-47487FB0AF2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5621F6D3-E0CA-FDFC-4F83-63BF23171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04391" y="704008"/>
            <a:ext cx="8011451" cy="497933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C444373-F753-3CD1-37A4-9F05FFA3823E}"/>
              </a:ext>
            </a:extLst>
          </p:cNvPr>
          <p:cNvSpPr txBox="1"/>
          <p:nvPr userDrawn="1"/>
        </p:nvSpPr>
        <p:spPr>
          <a:xfrm>
            <a:off x="6907239" y="4719015"/>
            <a:ext cx="3305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pc="-150" dirty="0">
                <a:solidFill>
                  <a:schemeClr val="bg1"/>
                </a:solidFill>
              </a:rPr>
              <a:t>metroplus.org</a:t>
            </a:r>
          </a:p>
        </p:txBody>
      </p:sp>
    </p:spTree>
    <p:extLst>
      <p:ext uri="{BB962C8B-B14F-4D97-AF65-F5344CB8AC3E}">
        <p14:creationId xmlns:p14="http://schemas.microsoft.com/office/powerpoint/2010/main" val="4903414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F11C0-6649-02E4-C40B-47487FB0AF2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621F6D3-E0CA-FDFC-4F83-63BF23171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157116" y="3973690"/>
            <a:ext cx="3877767" cy="241014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C444373-F753-3CD1-37A4-9F05FFA3823E}"/>
              </a:ext>
            </a:extLst>
          </p:cNvPr>
          <p:cNvSpPr txBox="1"/>
          <p:nvPr userDrawn="1"/>
        </p:nvSpPr>
        <p:spPr>
          <a:xfrm>
            <a:off x="6216332" y="5898022"/>
            <a:ext cx="185817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pc="0" dirty="0">
                <a:solidFill>
                  <a:schemeClr val="tx1"/>
                </a:solidFill>
              </a:rPr>
              <a:t>metroplus.org</a:t>
            </a:r>
          </a:p>
        </p:txBody>
      </p:sp>
    </p:spTree>
    <p:extLst>
      <p:ext uri="{BB962C8B-B14F-4D97-AF65-F5344CB8AC3E}">
        <p14:creationId xmlns:p14="http://schemas.microsoft.com/office/powerpoint/2010/main" val="19093551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F11C0-6649-02E4-C40B-47487FB0AF2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5621F6D3-E0CA-FDFC-4F83-63BF23171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57116" y="3973690"/>
            <a:ext cx="3877768" cy="241014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C444373-F753-3CD1-37A4-9F05FFA3823E}"/>
              </a:ext>
            </a:extLst>
          </p:cNvPr>
          <p:cNvSpPr txBox="1"/>
          <p:nvPr userDrawn="1"/>
        </p:nvSpPr>
        <p:spPr>
          <a:xfrm>
            <a:off x="6176706" y="5898022"/>
            <a:ext cx="185817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pc="0" dirty="0">
                <a:solidFill>
                  <a:schemeClr val="bg1"/>
                </a:solidFill>
              </a:rPr>
              <a:t>metroplus.org</a:t>
            </a:r>
          </a:p>
        </p:txBody>
      </p:sp>
    </p:spTree>
    <p:extLst>
      <p:ext uri="{BB962C8B-B14F-4D97-AF65-F5344CB8AC3E}">
        <p14:creationId xmlns:p14="http://schemas.microsoft.com/office/powerpoint/2010/main" val="140913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68580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361312" y="0"/>
            <a:ext cx="7547159" cy="6858000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0" y="2911450"/>
            <a:ext cx="5892800" cy="1348802"/>
          </a:xfrm>
        </p:spPr>
        <p:txBody>
          <a:bodyPr/>
          <a:lstStyle>
            <a:lvl1pPr>
              <a:defRPr sz="44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C600C45-84BF-667F-60D3-94DEE0A476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5999" y="4654865"/>
            <a:ext cx="5892800" cy="4426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Subhead and / or meeting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213A3FE-3464-A4E0-20B7-C4EB2EA800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5998" y="5195464"/>
            <a:ext cx="5892800" cy="386702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33C8D4C-2C59-B708-E0D1-232B9FB6E4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787788" y="6081408"/>
            <a:ext cx="3404212" cy="77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26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/Pref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28765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535256" y="483907"/>
            <a:ext cx="2208862" cy="2012202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2192" y="464858"/>
            <a:ext cx="7358930" cy="2164042"/>
          </a:xfrm>
        </p:spPr>
        <p:txBody>
          <a:bodyPr anchor="b"/>
          <a:lstStyle>
            <a:lvl1pPr>
              <a:defRPr sz="4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Introduction/ Preface</a:t>
            </a: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67E9C-E402-346E-D079-EA211EC5B3E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42192" y="3093765"/>
            <a:ext cx="7358930" cy="28098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6325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113432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16535" y="-7"/>
            <a:ext cx="7358930" cy="954367"/>
          </a:xfrm>
        </p:spPr>
        <p:txBody>
          <a:bodyPr anchor="b"/>
          <a:lstStyle>
            <a:lvl1pPr>
              <a:defRPr sz="4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Contents</a:t>
            </a: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67E9C-E402-346E-D079-EA211EC5B3E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416535" y="1562581"/>
            <a:ext cx="7358930" cy="434105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117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61804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1525856" y="2218275"/>
            <a:ext cx="2208862" cy="2012202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25847" y="2069176"/>
            <a:ext cx="7358930" cy="2605497"/>
          </a:xfrm>
        </p:spPr>
        <p:txBody>
          <a:bodyPr/>
          <a:lstStyle>
            <a:lvl1pPr>
              <a:defRPr sz="8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Section Divider Title</a:t>
            </a: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70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8"/>
            <a:ext cx="12192000" cy="68580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FA46D8F-B440-E6A5-259A-83D6CA5AD8A3}"/>
              </a:ext>
            </a:extLst>
          </p:cNvPr>
          <p:cNvSpPr/>
          <p:nvPr userDrawn="1"/>
        </p:nvSpPr>
        <p:spPr>
          <a:xfrm>
            <a:off x="364222" y="-8"/>
            <a:ext cx="7528264" cy="6858007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rgbClr val="FFD9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73100" y="762924"/>
            <a:ext cx="10645799" cy="5332141"/>
          </a:xfrm>
        </p:spPr>
        <p:txBody>
          <a:bodyPr anchor="ctr"/>
          <a:lstStyle>
            <a:lvl1pPr algn="ctr">
              <a:defRPr sz="8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Section Divider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12642B-675C-7DE1-4488-91874ACAA2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6081408"/>
            <a:ext cx="3404212" cy="77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056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8"/>
            <a:ext cx="12192000" cy="67627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3625" y="3153569"/>
            <a:ext cx="5667375" cy="3017457"/>
          </a:xfrm>
        </p:spPr>
        <p:txBody>
          <a:bodyPr anchor="t"/>
          <a:lstStyle>
            <a:lvl1pPr algn="l">
              <a:defRPr sz="72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Section Divider Title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C50BB4F-171F-D597-7B63-B8CF4EBC6166}"/>
              </a:ext>
            </a:extLst>
          </p:cNvPr>
          <p:cNvSpPr/>
          <p:nvPr userDrawn="1"/>
        </p:nvSpPr>
        <p:spPr>
          <a:xfrm>
            <a:off x="361312" y="0"/>
            <a:ext cx="7547159" cy="6858000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663189-B689-FA7E-C80E-C085E30F51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6081408"/>
            <a:ext cx="3404212" cy="77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523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9D0C7-EB8D-AB4F-849C-A73E2AB3DA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11341100" cy="107899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TexT</a:t>
            </a:r>
            <a:r>
              <a:rPr lang="en-US" dirty="0"/>
              <a:t> Slide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B6CE22-FB8D-D242-AFD3-862C54D6A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157C3A33-8797-B644-A994-F09AF5F5037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DB114FE-8B7D-E146-A724-04992485D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11341100" cy="45886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758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6FCDA1-B2C5-6548-B895-AF1321DBA8F4}"/>
              </a:ext>
            </a:extLst>
          </p:cNvPr>
          <p:cNvSpPr/>
          <p:nvPr userDrawn="1"/>
        </p:nvSpPr>
        <p:spPr>
          <a:xfrm>
            <a:off x="0" y="6075776"/>
            <a:ext cx="12192000" cy="782224"/>
          </a:xfrm>
          <a:prstGeom prst="rect">
            <a:avLst/>
          </a:prstGeom>
          <a:solidFill>
            <a:srgbClr val="FFCF3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25" name="Title Placeholder 1">
            <a:extLst>
              <a:ext uri="{FF2B5EF4-FFF2-40B4-BE49-F238E27FC236}">
                <a16:creationId xmlns:a16="http://schemas.microsoft.com/office/drawing/2014/main" id="{9D2554F3-216C-4D96-9700-4167C9A7EB74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57200" y="0"/>
            <a:ext cx="11338560" cy="107405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D46BD98C-B571-43D4-81FF-2F456DCE5E22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57200" y="1371600"/>
            <a:ext cx="11338560" cy="45188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880C12F-0958-4626-AFCF-E12503C13471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687ED32-77BF-4841-8205-C14A8F512EEF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8CB2B45-2C05-4CEF-931C-2D0342C698C3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F885B5E-952E-43E0-BDDE-E27C1CE5B950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CB42A18-D288-4E38-919E-67D261C05322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7EDCAB2-1643-4DA5-A90B-8DA02D043078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FFD0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16FF2C9F-58DC-F4A5-1EAA-9BE9D631D261}"/>
              </a:ext>
            </a:extLst>
          </p:cNvPr>
          <p:cNvPicPr>
            <a:picLocks noChangeAspect="1"/>
          </p:cNvPicPr>
          <p:nvPr userDrawn="1"/>
        </p:nvPicPr>
        <p:blipFill>
          <a:blip r:embed="rId25"/>
          <a:srcRect/>
          <a:stretch/>
        </p:blipFill>
        <p:spPr>
          <a:xfrm>
            <a:off x="0" y="6081408"/>
            <a:ext cx="3404212" cy="776592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B91CC4A-0A62-8CE4-DF57-654BF9865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432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85" r:id="rId2"/>
    <p:sldLayoutId id="2147483681" r:id="rId3"/>
    <p:sldLayoutId id="2147483688" r:id="rId4"/>
    <p:sldLayoutId id="2147483689" r:id="rId5"/>
    <p:sldLayoutId id="2147483676" r:id="rId6"/>
    <p:sldLayoutId id="2147483686" r:id="rId7"/>
    <p:sldLayoutId id="2147483687" r:id="rId8"/>
    <p:sldLayoutId id="2147483654" r:id="rId9"/>
    <p:sldLayoutId id="2147483673" r:id="rId10"/>
    <p:sldLayoutId id="2147483672" r:id="rId11"/>
    <p:sldLayoutId id="2147483668" r:id="rId12"/>
    <p:sldLayoutId id="2147483671" r:id="rId13"/>
    <p:sldLayoutId id="2147483682" r:id="rId14"/>
    <p:sldLayoutId id="2147483678" r:id="rId15"/>
    <p:sldLayoutId id="2147483674" r:id="rId16"/>
    <p:sldLayoutId id="2147483677" r:id="rId17"/>
    <p:sldLayoutId id="2147483652" r:id="rId18"/>
    <p:sldLayoutId id="2147483653" r:id="rId19"/>
    <p:sldLayoutId id="2147483679" r:id="rId20"/>
    <p:sldLayoutId id="2147483680" r:id="rId21"/>
    <p:sldLayoutId id="2147483684" r:id="rId22"/>
    <p:sldLayoutId id="2147483683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200" b="0" i="0" kern="1200" cap="all" baseline="0" dirty="0">
          <a:solidFill>
            <a:schemeClr val="bg1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600"/>
        </a:spcAft>
        <a:buFont typeface="Arial" panose="020B0604020202020204" pitchFamily="34" charset="0"/>
        <a:buNone/>
        <a:defRPr sz="22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FFD030"/>
        </a:buClr>
        <a:buFont typeface="Wingdings" panose="05000000000000000000" pitchFamily="2" charset="2"/>
        <a:buChar char="§"/>
        <a:defRPr sz="22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39825" indent="-225425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Wingdings" panose="05000000000000000000" pitchFamily="2" charset="2"/>
        <a:buChar char="§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–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4B688-E8F6-B76C-1F20-9DB7C7C11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E23574FD-C4A7-31A8-340D-506F6C4833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118282"/>
            <a:ext cx="11338560" cy="492125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64C635F9-CABB-DDE5-0083-2925EF796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338560" cy="1074058"/>
          </a:xfrm>
        </p:spPr>
        <p:txBody>
          <a:bodyPr anchor="b">
            <a:normAutofit/>
          </a:bodyPr>
          <a:lstStyle/>
          <a:p>
            <a:r>
              <a:rPr lang="en-US" dirty="0"/>
              <a:t>List of Participating Dialysis Center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D066485-1E40-1ED7-99C8-A0CFFD54FA34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01F1369-4AEB-4520-96C0-9F78886180C1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1F3195A-D7AC-8933-4429-585F7F27E7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363208"/>
              </p:ext>
            </p:extLst>
          </p:nvPr>
        </p:nvGraphicFramePr>
        <p:xfrm>
          <a:off x="457200" y="1926535"/>
          <a:ext cx="11338562" cy="3937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0594">
                  <a:extLst>
                    <a:ext uri="{9D8B030D-6E8A-4147-A177-3AD203B41FA5}">
                      <a16:colId xmlns:a16="http://schemas.microsoft.com/office/drawing/2014/main" val="2697625678"/>
                    </a:ext>
                  </a:extLst>
                </a:gridCol>
                <a:gridCol w="2000095">
                  <a:extLst>
                    <a:ext uri="{9D8B030D-6E8A-4147-A177-3AD203B41FA5}">
                      <a16:colId xmlns:a16="http://schemas.microsoft.com/office/drawing/2014/main" val="1896566797"/>
                    </a:ext>
                  </a:extLst>
                </a:gridCol>
                <a:gridCol w="838780">
                  <a:extLst>
                    <a:ext uri="{9D8B030D-6E8A-4147-A177-3AD203B41FA5}">
                      <a16:colId xmlns:a16="http://schemas.microsoft.com/office/drawing/2014/main" val="3405201676"/>
                    </a:ext>
                  </a:extLst>
                </a:gridCol>
                <a:gridCol w="961800">
                  <a:extLst>
                    <a:ext uri="{9D8B030D-6E8A-4147-A177-3AD203B41FA5}">
                      <a16:colId xmlns:a16="http://schemas.microsoft.com/office/drawing/2014/main" val="2940429470"/>
                    </a:ext>
                  </a:extLst>
                </a:gridCol>
                <a:gridCol w="1501884">
                  <a:extLst>
                    <a:ext uri="{9D8B030D-6E8A-4147-A177-3AD203B41FA5}">
                      <a16:colId xmlns:a16="http://schemas.microsoft.com/office/drawing/2014/main" val="3986514166"/>
                    </a:ext>
                  </a:extLst>
                </a:gridCol>
                <a:gridCol w="1545409">
                  <a:extLst>
                    <a:ext uri="{9D8B030D-6E8A-4147-A177-3AD203B41FA5}">
                      <a16:colId xmlns:a16="http://schemas.microsoft.com/office/drawing/2014/main" val="1415491402"/>
                    </a:ext>
                  </a:extLst>
                </a:gridCol>
              </a:tblGrid>
              <a:tr h="283756"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Bronx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794770"/>
                  </a:ext>
                </a:extLst>
              </a:tr>
              <a:tr h="2837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Facility Name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Address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City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State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Zip Code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Phone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2918062473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 Center for Renal Dialysis LLC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612 Allerton Ave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307-5731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738471430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 Center for Renal Dialysis LLC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1010 Underhill Avenue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10472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863-8300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141012252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 Center for Renal Dialysis LLC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170 Buffalo Avenue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10470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535-3600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2811906620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Citadel Renal Center LLC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100 West Kingsbridge Road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410-1500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2016112115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Genesis Services, LLC DBA Advent Renal Care </a:t>
                      </a:r>
                      <a:endParaRPr lang="en-US" sz="12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3200 Baychester Avenue</a:t>
                      </a:r>
                      <a:endParaRPr lang="en-US" sz="12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10475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601-0200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2286155275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Kings Harbor Health Services dba Kings Harbor Dialysis Center </a:t>
                      </a:r>
                      <a:endParaRPr lang="en-US" sz="12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2020 East Gun Hill Road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320-1335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1733971516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 dba Bronxchester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34 Marconi Street, Suite 110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10461-2755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(929) 286-5280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3780597711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 dba Melrose Dialysis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459 East 149th Street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585-4951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2764452459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Allerton Dialysis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2554 White Plains Rd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10467-8141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231-1285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39726816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Boston Post Road Dialysis Center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4026 Boston Road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10475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862-9245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420406633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Bronx Dialysis Center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1615 Eastchester Road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892-7700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1446087982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Bronx River Dialysis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1616 Bronxdale Avenue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10462-3302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430-9800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2789855436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Hutchinson River Dialysis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2331 Eastchester Road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10469-5910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547-0612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923901607"/>
                  </a:ext>
                </a:extLst>
              </a:tr>
              <a:tr h="2303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Laconia Dialysis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3440 Boston Road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798-0538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6" marR="9596" marT="9596" marB="0" anchor="b"/>
                </a:tc>
                <a:extLst>
                  <a:ext uri="{0D108BD9-81ED-4DB2-BD59-A6C34878D82A}">
                    <a16:rowId xmlns:a16="http://schemas.microsoft.com/office/drawing/2014/main" val="1246710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980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851D62-CB14-F54B-CDB3-77F5825622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118282"/>
            <a:ext cx="11338560" cy="492125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en-US" sz="1800"/>
          </a:p>
          <a:p>
            <a:pPr lvl="1"/>
            <a:endParaRPr lang="en-US" sz="1800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BA83C0F8-7B44-F6C2-173C-9CA9012CF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338560" cy="1074058"/>
          </a:xfrm>
        </p:spPr>
        <p:txBody>
          <a:bodyPr anchor="b">
            <a:normAutofit/>
          </a:bodyPr>
          <a:lstStyle/>
          <a:p>
            <a:r>
              <a:rPr lang="en-US" dirty="0"/>
              <a:t>List of Participating Dialysis Center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03917E1-3455-9078-53B7-8B631C00D69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01F1369-4AEB-4520-96C0-9F78886180C1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73F8D8F-3B96-52C8-0419-567135156B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714430"/>
              </p:ext>
            </p:extLst>
          </p:nvPr>
        </p:nvGraphicFramePr>
        <p:xfrm>
          <a:off x="996332" y="1652610"/>
          <a:ext cx="10260298" cy="4340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8830">
                  <a:extLst>
                    <a:ext uri="{9D8B030D-6E8A-4147-A177-3AD203B41FA5}">
                      <a16:colId xmlns:a16="http://schemas.microsoft.com/office/drawing/2014/main" val="2453338783"/>
                    </a:ext>
                  </a:extLst>
                </a:gridCol>
                <a:gridCol w="2350624">
                  <a:extLst>
                    <a:ext uri="{9D8B030D-6E8A-4147-A177-3AD203B41FA5}">
                      <a16:colId xmlns:a16="http://schemas.microsoft.com/office/drawing/2014/main" val="3298527641"/>
                    </a:ext>
                  </a:extLst>
                </a:gridCol>
                <a:gridCol w="520056">
                  <a:extLst>
                    <a:ext uri="{9D8B030D-6E8A-4147-A177-3AD203B41FA5}">
                      <a16:colId xmlns:a16="http://schemas.microsoft.com/office/drawing/2014/main" val="1085726244"/>
                    </a:ext>
                  </a:extLst>
                </a:gridCol>
                <a:gridCol w="596330">
                  <a:extLst>
                    <a:ext uri="{9D8B030D-6E8A-4147-A177-3AD203B41FA5}">
                      <a16:colId xmlns:a16="http://schemas.microsoft.com/office/drawing/2014/main" val="2615714399"/>
                    </a:ext>
                  </a:extLst>
                </a:gridCol>
                <a:gridCol w="931190">
                  <a:extLst>
                    <a:ext uri="{9D8B030D-6E8A-4147-A177-3AD203B41FA5}">
                      <a16:colId xmlns:a16="http://schemas.microsoft.com/office/drawing/2014/main" val="2677742436"/>
                    </a:ext>
                  </a:extLst>
                </a:gridCol>
                <a:gridCol w="1143268">
                  <a:extLst>
                    <a:ext uri="{9D8B030D-6E8A-4147-A177-3AD203B41FA5}">
                      <a16:colId xmlns:a16="http://schemas.microsoft.com/office/drawing/2014/main" val="2097434943"/>
                    </a:ext>
                  </a:extLst>
                </a:gridCol>
              </a:tblGrid>
              <a:tr h="284659"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Bronx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65823"/>
                  </a:ext>
                </a:extLst>
              </a:tr>
              <a:tr h="2846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Facility Name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Address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City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State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Zip Code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Phone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2109055881"/>
                  </a:ext>
                </a:extLst>
              </a:tr>
              <a:tr h="2310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Longwood Dialysis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931 Bruckner Boulevard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10459-4525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378-0921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226387762"/>
                  </a:ext>
                </a:extLst>
              </a:tr>
              <a:tr h="2310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Riverdale Dialysis Center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170 West 233rd Street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884-4300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4061220802"/>
                  </a:ext>
                </a:extLst>
              </a:tr>
              <a:tr h="2310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Soundview Dialysis Center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1109 Rosedale Ave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10472-7294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(347) 769-7294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1147570809"/>
                  </a:ext>
                </a:extLst>
              </a:tr>
              <a:tr h="2310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South Bronx Dialysis Center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1940 Webster Avenue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716-3999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462151309"/>
                  </a:ext>
                </a:extLst>
              </a:tr>
              <a:tr h="2310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University Hts </a:t>
                      </a:r>
                      <a:endParaRPr lang="en-US" sz="12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2190 Jerome Avenue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10453-1815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584-5746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48830992"/>
                  </a:ext>
                </a:extLst>
              </a:tr>
              <a:tr h="2310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Waters Place Dialysis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1733 Eastchester Road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822-1968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2638707163"/>
                  </a:ext>
                </a:extLst>
              </a:tr>
              <a:tr h="2310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West Farms Dailysis </a:t>
                      </a:r>
                      <a:endParaRPr lang="en-US" sz="12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1820 East Tremont Avenue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10460-3131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824-0245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3000771716"/>
                  </a:ext>
                </a:extLst>
              </a:tr>
              <a:tr h="2310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Williamsbridge Home Dialysis Center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3525 White Plains Road, Suite 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10467-5705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547-4562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587861673"/>
                  </a:ext>
                </a:extLst>
              </a:tr>
              <a:tr h="4096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Liberty RC, Inc. dba Mount Hope Dialysis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1940 Webster Avenue, 2nd Floor, Suite 200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10457-4261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901-9122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2416863579"/>
                  </a:ext>
                </a:extLst>
              </a:tr>
              <a:tr h="4096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Morningside Dialysis Center, LLC dba Cassena Care Dialysis at Morningside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1000 Pelham Parkway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904-6518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1206872046"/>
                  </a:ext>
                </a:extLst>
              </a:tr>
              <a:tr h="2310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New York Renal Associates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3468 Park Avenue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401-2836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2828893885"/>
                  </a:ext>
                </a:extLst>
              </a:tr>
              <a:tr h="2310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Newtown Dialysis Center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1160 Teller Ave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(347) 312-3032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885051053"/>
                  </a:ext>
                </a:extLst>
              </a:tr>
              <a:tr h="2310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Woodmere Dialysis, LLC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801 Co-Op City Blvd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10475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794-7400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2494223584"/>
                  </a:ext>
                </a:extLst>
              </a:tr>
              <a:tr h="4096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Workmens' Circle Dialysis Management, LLC dba Workmen's Circle Dialysis Center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3155 Grace Avenue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Bronx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10469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(718) 379-8100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27" marR="9627" marT="9627" marB="0" anchor="b"/>
                </a:tc>
                <a:extLst>
                  <a:ext uri="{0D108BD9-81ED-4DB2-BD59-A6C34878D82A}">
                    <a16:rowId xmlns:a16="http://schemas.microsoft.com/office/drawing/2014/main" val="1982861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3891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851D62-CB14-F54B-CDB3-77F5825622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118282"/>
            <a:ext cx="11338560" cy="492125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en-US" sz="1800"/>
          </a:p>
          <a:p>
            <a:pPr lvl="1"/>
            <a:endParaRPr lang="en-US" sz="1800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BA83C0F8-7B44-F6C2-173C-9CA9012CF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338560" cy="1074058"/>
          </a:xfrm>
        </p:spPr>
        <p:txBody>
          <a:bodyPr anchor="b">
            <a:normAutofit/>
          </a:bodyPr>
          <a:lstStyle/>
          <a:p>
            <a:r>
              <a:rPr lang="en-US" dirty="0"/>
              <a:t>List of Participating Dialysis Center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03917E1-3455-9078-53B7-8B631C00D69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01F1369-4AEB-4520-96C0-9F78886180C1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7FEF397-306E-64A0-7EBE-A40D5BB88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573929"/>
              </p:ext>
            </p:extLst>
          </p:nvPr>
        </p:nvGraphicFramePr>
        <p:xfrm>
          <a:off x="933433" y="1652610"/>
          <a:ext cx="10386095" cy="4340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8459">
                  <a:extLst>
                    <a:ext uri="{9D8B030D-6E8A-4147-A177-3AD203B41FA5}">
                      <a16:colId xmlns:a16="http://schemas.microsoft.com/office/drawing/2014/main" val="3664318187"/>
                    </a:ext>
                  </a:extLst>
                </a:gridCol>
                <a:gridCol w="1592219">
                  <a:extLst>
                    <a:ext uri="{9D8B030D-6E8A-4147-A177-3AD203B41FA5}">
                      <a16:colId xmlns:a16="http://schemas.microsoft.com/office/drawing/2014/main" val="1490727904"/>
                    </a:ext>
                  </a:extLst>
                </a:gridCol>
                <a:gridCol w="1037811">
                  <a:extLst>
                    <a:ext uri="{9D8B030D-6E8A-4147-A177-3AD203B41FA5}">
                      <a16:colId xmlns:a16="http://schemas.microsoft.com/office/drawing/2014/main" val="1220872844"/>
                    </a:ext>
                  </a:extLst>
                </a:gridCol>
                <a:gridCol w="886930">
                  <a:extLst>
                    <a:ext uri="{9D8B030D-6E8A-4147-A177-3AD203B41FA5}">
                      <a16:colId xmlns:a16="http://schemas.microsoft.com/office/drawing/2014/main" val="3180353893"/>
                    </a:ext>
                  </a:extLst>
                </a:gridCol>
                <a:gridCol w="1374003">
                  <a:extLst>
                    <a:ext uri="{9D8B030D-6E8A-4147-A177-3AD203B41FA5}">
                      <a16:colId xmlns:a16="http://schemas.microsoft.com/office/drawing/2014/main" val="317522199"/>
                    </a:ext>
                  </a:extLst>
                </a:gridCol>
                <a:gridCol w="1176673">
                  <a:extLst>
                    <a:ext uri="{9D8B030D-6E8A-4147-A177-3AD203B41FA5}">
                      <a16:colId xmlns:a16="http://schemas.microsoft.com/office/drawing/2014/main" val="241180195"/>
                    </a:ext>
                  </a:extLst>
                </a:gridCol>
              </a:tblGrid>
              <a:tr h="261595"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Brooklyn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287217"/>
                  </a:ext>
                </a:extLst>
              </a:tr>
              <a:tr h="2615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Facility Name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Address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City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State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Zip Code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Phone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4265278218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Bronx Center for Renal Dialysis LLC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722 Myrtle Ave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930-0177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2865767924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 Dialysis Center LLC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915 Dean Street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(347) 915-2140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1830911850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Central Brooklyn Dialysis Center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818 Sterling Place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735-6660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3122161779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Ditmas Park Dialysis Center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2107 Ditmas Avenue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462-8100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1411458176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Doral Dialysis LLC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1797 Pitkin Ave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971-1844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2133710473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Empire State DC, Inc. dba Utica  Avenue Dialysis Center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1305 Utica Ave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11203-5911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629-3900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3012787612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 Inc dba Kings Highway </a:t>
                      </a:r>
                      <a:endParaRPr lang="en-US" sz="11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5518 Avenue 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258-0609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1579038221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 dba Wingate Dialysis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550 Kingston Avenue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11203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221-5342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886683155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Borough Park Dialysis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4102 13th Avenue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435-2112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4218412282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Brooklyn Community Dialysis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730 64th St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11220-4714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759-0129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792636348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Clinton Hill Dialysis </a:t>
                      </a:r>
                      <a:endParaRPr lang="en-US" sz="11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1275 Bedford Ave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623-0633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2860420665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East New York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54 New Lots Avenue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11212-6934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345-7310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1125826962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Flatlands Dialysis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1641 E 16th St Fl 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11229-1107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645-1615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2821576456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Greenpoint Dialysis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146 Meserole Street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11206-2582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388-6039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3988824678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Millennium Dialysis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1408 Ocean Ave, 2nd Fl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677-7600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1504253263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North Ocean Avenue Dialysis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10 Snyder Avenue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282-9570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915991529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Sheepshead Bay Renal Care Center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26 Brighton 11th Street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743-5955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612420955"/>
                  </a:ext>
                </a:extLst>
              </a:tr>
              <a:tr h="2120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Stuyvesant Hts </a:t>
                      </a:r>
                      <a:endParaRPr lang="en-US" sz="11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2064 Atlantic Avenue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Brooklyn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11233-3162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346-0475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6" marR="7306" marT="7306" marB="0" anchor="b"/>
                </a:tc>
                <a:extLst>
                  <a:ext uri="{0D108BD9-81ED-4DB2-BD59-A6C34878D82A}">
                    <a16:rowId xmlns:a16="http://schemas.microsoft.com/office/drawing/2014/main" val="986408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848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851D62-CB14-F54B-CDB3-77F5825622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118282"/>
            <a:ext cx="11338560" cy="492125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en-US" sz="1800"/>
          </a:p>
          <a:p>
            <a:pPr lvl="1"/>
            <a:endParaRPr lang="en-US" sz="1800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BA83C0F8-7B44-F6C2-173C-9CA9012CF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338560" cy="1074058"/>
          </a:xfrm>
        </p:spPr>
        <p:txBody>
          <a:bodyPr anchor="b">
            <a:normAutofit/>
          </a:bodyPr>
          <a:lstStyle/>
          <a:p>
            <a:r>
              <a:rPr lang="en-US" dirty="0"/>
              <a:t>List of Participating Dialysis Center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03917E1-3455-9078-53B7-8B631C00D69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01F1369-4AEB-4520-96C0-9F78886180C1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46CBF9A-226B-A019-EE7A-A414C362FD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012378"/>
              </p:ext>
            </p:extLst>
          </p:nvPr>
        </p:nvGraphicFramePr>
        <p:xfrm>
          <a:off x="766284" y="1652610"/>
          <a:ext cx="10720394" cy="4340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3012">
                  <a:extLst>
                    <a:ext uri="{9D8B030D-6E8A-4147-A177-3AD203B41FA5}">
                      <a16:colId xmlns:a16="http://schemas.microsoft.com/office/drawing/2014/main" val="700490875"/>
                    </a:ext>
                  </a:extLst>
                </a:gridCol>
                <a:gridCol w="2056832">
                  <a:extLst>
                    <a:ext uri="{9D8B030D-6E8A-4147-A177-3AD203B41FA5}">
                      <a16:colId xmlns:a16="http://schemas.microsoft.com/office/drawing/2014/main" val="2617251376"/>
                    </a:ext>
                  </a:extLst>
                </a:gridCol>
                <a:gridCol w="1111041">
                  <a:extLst>
                    <a:ext uri="{9D8B030D-6E8A-4147-A177-3AD203B41FA5}">
                      <a16:colId xmlns:a16="http://schemas.microsoft.com/office/drawing/2014/main" val="834337974"/>
                    </a:ext>
                  </a:extLst>
                </a:gridCol>
                <a:gridCol w="906473">
                  <a:extLst>
                    <a:ext uri="{9D8B030D-6E8A-4147-A177-3AD203B41FA5}">
                      <a16:colId xmlns:a16="http://schemas.microsoft.com/office/drawing/2014/main" val="1908564758"/>
                    </a:ext>
                  </a:extLst>
                </a:gridCol>
                <a:gridCol w="1416562">
                  <a:extLst>
                    <a:ext uri="{9D8B030D-6E8A-4147-A177-3AD203B41FA5}">
                      <a16:colId xmlns:a16="http://schemas.microsoft.com/office/drawing/2014/main" val="439293397"/>
                    </a:ext>
                  </a:extLst>
                </a:gridCol>
                <a:gridCol w="1796474">
                  <a:extLst>
                    <a:ext uri="{9D8B030D-6E8A-4147-A177-3AD203B41FA5}">
                      <a16:colId xmlns:a16="http://schemas.microsoft.com/office/drawing/2014/main" val="3134551097"/>
                    </a:ext>
                  </a:extLst>
                </a:gridCol>
              </a:tblGrid>
              <a:tr h="434214"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300" u="none" strike="noStrike">
                          <a:effectLst/>
                        </a:rPr>
                        <a:t>Brooklyn</a:t>
                      </a:r>
                      <a:endParaRPr lang="en-US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522972"/>
                  </a:ext>
                </a:extLst>
              </a:tr>
              <a:tr h="4342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300" u="none" strike="noStrike">
                          <a:effectLst/>
                        </a:rPr>
                        <a:t>Facility Name</a:t>
                      </a:r>
                      <a:endParaRPr lang="en-US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300" u="none" strike="noStrike">
                          <a:effectLst/>
                        </a:rPr>
                        <a:t>Address</a:t>
                      </a:r>
                      <a:endParaRPr lang="en-US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300" u="none" strike="noStrike">
                          <a:effectLst/>
                        </a:rPr>
                        <a:t>City</a:t>
                      </a:r>
                      <a:endParaRPr lang="en-US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300" u="none" strike="noStrike">
                          <a:effectLst/>
                        </a:rPr>
                        <a:t>State</a:t>
                      </a:r>
                      <a:endParaRPr lang="en-US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300" u="none" strike="noStrike">
                          <a:effectLst/>
                        </a:rPr>
                        <a:t>Zip Code</a:t>
                      </a:r>
                      <a:endParaRPr lang="en-US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300" u="none" strike="noStrike">
                          <a:effectLst/>
                        </a:rPr>
                        <a:t>Phone</a:t>
                      </a:r>
                      <a:endParaRPr lang="en-US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extLst>
                  <a:ext uri="{0D108BD9-81ED-4DB2-BD59-A6C34878D82A}">
                    <a16:rowId xmlns:a16="http://schemas.microsoft.com/office/drawing/2014/main" val="3004522540"/>
                  </a:ext>
                </a:extLst>
              </a:tr>
              <a:tr h="638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Liberty RC, Inc. dba Dyker Heights Dialysis Center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1435 86th Street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Brooklyn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11228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(718) 256-5800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extLst>
                  <a:ext uri="{0D108BD9-81ED-4DB2-BD59-A6C34878D82A}">
                    <a16:rowId xmlns:a16="http://schemas.microsoft.com/office/drawing/2014/main" val="1094795386"/>
                  </a:ext>
                </a:extLst>
              </a:tr>
              <a:tr h="638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New York Artificial Kidney Center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2701 Emmons Ave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Brooklyn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11235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(718) 769-4100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extLst>
                  <a:ext uri="{0D108BD9-81ED-4DB2-BD59-A6C34878D82A}">
                    <a16:rowId xmlns:a16="http://schemas.microsoft.com/office/drawing/2014/main" val="3345011396"/>
                  </a:ext>
                </a:extLst>
              </a:tr>
              <a:tr h="638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Palm Gardens Dialysis Center LLC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615 Avenue C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Brooklyn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11218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(718) 732-3288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extLst>
                  <a:ext uri="{0D108BD9-81ED-4DB2-BD59-A6C34878D82A}">
                    <a16:rowId xmlns:a16="http://schemas.microsoft.com/office/drawing/2014/main" val="3672441397"/>
                  </a:ext>
                </a:extLst>
              </a:tr>
              <a:tr h="9188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Park Slope Dialysis Mgmt, LLC dba Prospect Park Dialysis Center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672 Parkside Avenue, 3rd Floor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Brooklyn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11226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(718) 408-6190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extLst>
                  <a:ext uri="{0D108BD9-81ED-4DB2-BD59-A6C34878D82A}">
                    <a16:rowId xmlns:a16="http://schemas.microsoft.com/office/drawing/2014/main" val="1599397814"/>
                  </a:ext>
                </a:extLst>
              </a:tr>
              <a:tr h="638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Sea Crest Acquisition II, LLC dba Sea Crest Dialysis Center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3035 W 24th St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Brooklyn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11224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(718) 372-4500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940" marR="15940" marT="15940" marB="0" anchor="b"/>
                </a:tc>
                <a:extLst>
                  <a:ext uri="{0D108BD9-81ED-4DB2-BD59-A6C34878D82A}">
                    <a16:rowId xmlns:a16="http://schemas.microsoft.com/office/drawing/2014/main" val="1074623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5331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851D62-CB14-F54B-CDB3-77F5825622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118282"/>
            <a:ext cx="11338560" cy="492125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en-US" sz="1800"/>
          </a:p>
          <a:p>
            <a:pPr lvl="1"/>
            <a:endParaRPr lang="en-US" sz="1800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BA83C0F8-7B44-F6C2-173C-9CA9012CF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338560" cy="1074058"/>
          </a:xfrm>
        </p:spPr>
        <p:txBody>
          <a:bodyPr anchor="b">
            <a:normAutofit/>
          </a:bodyPr>
          <a:lstStyle/>
          <a:p>
            <a:r>
              <a:rPr lang="en-US" dirty="0"/>
              <a:t>List of Participating Dialysis Center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03917E1-3455-9078-53B7-8B631C00D69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01F1369-4AEB-4520-96C0-9F78886180C1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DEE8732-D0A1-E6EE-A7D0-5725A0A605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912166"/>
              </p:ext>
            </p:extLst>
          </p:nvPr>
        </p:nvGraphicFramePr>
        <p:xfrm>
          <a:off x="457200" y="1805399"/>
          <a:ext cx="11338562" cy="4034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6853">
                  <a:extLst>
                    <a:ext uri="{9D8B030D-6E8A-4147-A177-3AD203B41FA5}">
                      <a16:colId xmlns:a16="http://schemas.microsoft.com/office/drawing/2014/main" val="52725442"/>
                    </a:ext>
                  </a:extLst>
                </a:gridCol>
                <a:gridCol w="2057464">
                  <a:extLst>
                    <a:ext uri="{9D8B030D-6E8A-4147-A177-3AD203B41FA5}">
                      <a16:colId xmlns:a16="http://schemas.microsoft.com/office/drawing/2014/main" val="305640680"/>
                    </a:ext>
                  </a:extLst>
                </a:gridCol>
                <a:gridCol w="1270835">
                  <a:extLst>
                    <a:ext uri="{9D8B030D-6E8A-4147-A177-3AD203B41FA5}">
                      <a16:colId xmlns:a16="http://schemas.microsoft.com/office/drawing/2014/main" val="1266497246"/>
                    </a:ext>
                  </a:extLst>
                </a:gridCol>
                <a:gridCol w="948401">
                  <a:extLst>
                    <a:ext uri="{9D8B030D-6E8A-4147-A177-3AD203B41FA5}">
                      <a16:colId xmlns:a16="http://schemas.microsoft.com/office/drawing/2014/main" val="370538946"/>
                    </a:ext>
                  </a:extLst>
                </a:gridCol>
                <a:gridCol w="1515440">
                  <a:extLst>
                    <a:ext uri="{9D8B030D-6E8A-4147-A177-3AD203B41FA5}">
                      <a16:colId xmlns:a16="http://schemas.microsoft.com/office/drawing/2014/main" val="724469056"/>
                    </a:ext>
                  </a:extLst>
                </a:gridCol>
                <a:gridCol w="1879569">
                  <a:extLst>
                    <a:ext uri="{9D8B030D-6E8A-4147-A177-3AD203B41FA5}">
                      <a16:colId xmlns:a16="http://schemas.microsoft.com/office/drawing/2014/main" val="2749667288"/>
                    </a:ext>
                  </a:extLst>
                </a:gridCol>
              </a:tblGrid>
              <a:tr h="454299"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500" u="none" strike="noStrike">
                          <a:effectLst/>
                        </a:rPr>
                        <a:t>Manhattan</a:t>
                      </a:r>
                      <a:endParaRPr lang="en-US" sz="2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764442"/>
                  </a:ext>
                </a:extLst>
              </a:tr>
              <a:tr h="4542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500" u="none" strike="noStrike">
                          <a:effectLst/>
                        </a:rPr>
                        <a:t>Facility Name</a:t>
                      </a:r>
                      <a:endParaRPr lang="en-US" sz="2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500" u="none" strike="noStrike">
                          <a:effectLst/>
                        </a:rPr>
                        <a:t>Address</a:t>
                      </a:r>
                      <a:endParaRPr lang="en-US" sz="2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500" u="none" strike="noStrike">
                          <a:effectLst/>
                        </a:rPr>
                        <a:t>City</a:t>
                      </a:r>
                      <a:endParaRPr lang="en-US" sz="2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500" u="none" strike="noStrike">
                          <a:effectLst/>
                        </a:rPr>
                        <a:t>State</a:t>
                      </a:r>
                      <a:endParaRPr lang="en-US" sz="2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500" u="none" strike="noStrike">
                          <a:effectLst/>
                        </a:rPr>
                        <a:t>Zip Code</a:t>
                      </a:r>
                      <a:endParaRPr lang="en-US" sz="2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500" u="none" strike="noStrike">
                          <a:effectLst/>
                        </a:rPr>
                        <a:t>Phone</a:t>
                      </a:r>
                      <a:endParaRPr lang="en-US" sz="2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extLst>
                  <a:ext uri="{0D108BD9-81ED-4DB2-BD59-A6C34878D82A}">
                    <a16:rowId xmlns:a16="http://schemas.microsoft.com/office/drawing/2014/main" val="3541399945"/>
                  </a:ext>
                </a:extLst>
              </a:tr>
              <a:tr h="3742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Chinatown Dialysis Center, LLC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213 Hester Street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New York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NY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10013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(212) 925-0404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extLst>
                  <a:ext uri="{0D108BD9-81ED-4DB2-BD59-A6C34878D82A}">
                    <a16:rowId xmlns:a16="http://schemas.microsoft.com/office/drawing/2014/main" val="1649376914"/>
                  </a:ext>
                </a:extLst>
              </a:tr>
              <a:tr h="9612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Empire State DC, Inc. dba Haven Dialysis (FKA Columbia University)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60 Haven Ave, B3,</a:t>
                      </a:r>
                      <a:endParaRPr lang="en-US" sz="19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New York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NY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10032-2604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(212)928-9071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extLst>
                  <a:ext uri="{0D108BD9-81ED-4DB2-BD59-A6C34878D82A}">
                    <a16:rowId xmlns:a16="http://schemas.microsoft.com/office/drawing/2014/main" val="94101071"/>
                  </a:ext>
                </a:extLst>
              </a:tr>
              <a:tr h="6677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900" u="none" strike="noStrike">
                          <a:effectLst/>
                        </a:rPr>
                        <a:t>Lower Manhattan Dialysis Center, Inc.</a:t>
                      </a:r>
                      <a:endParaRPr lang="sv-S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323 East 34th Street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New York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NY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10016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(212) 889-1082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extLst>
                  <a:ext uri="{0D108BD9-81ED-4DB2-BD59-A6C34878D82A}">
                    <a16:rowId xmlns:a16="http://schemas.microsoft.com/office/drawing/2014/main" val="577883375"/>
                  </a:ext>
                </a:extLst>
              </a:tr>
              <a:tr h="3742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900" u="none" strike="noStrike">
                          <a:effectLst/>
                        </a:rPr>
                        <a:t>Park Avenue Dialysis Center LLC</a:t>
                      </a:r>
                      <a:endParaRPr lang="fr-FR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116 E 124th St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New York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NY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10035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(646) 979-3316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extLst>
                  <a:ext uri="{0D108BD9-81ED-4DB2-BD59-A6C34878D82A}">
                    <a16:rowId xmlns:a16="http://schemas.microsoft.com/office/drawing/2014/main" val="3180810242"/>
                  </a:ext>
                </a:extLst>
              </a:tr>
              <a:tr h="3742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Ridgewood Dialysis Center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1249 Fifth Avenue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New York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NY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10029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(347) 312-3032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extLst>
                  <a:ext uri="{0D108BD9-81ED-4DB2-BD59-A6C34878D82A}">
                    <a16:rowId xmlns:a16="http://schemas.microsoft.com/office/drawing/2014/main" val="93752501"/>
                  </a:ext>
                </a:extLst>
              </a:tr>
              <a:tr h="3742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River Renal Services, Inc.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462 First Avenue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New York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NY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10016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u="none" strike="noStrike">
                          <a:effectLst/>
                        </a:rPr>
                        <a:t>(212) 839-0700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78" marR="16678" marT="16678" marB="0" anchor="b"/>
                </a:tc>
                <a:extLst>
                  <a:ext uri="{0D108BD9-81ED-4DB2-BD59-A6C34878D82A}">
                    <a16:rowId xmlns:a16="http://schemas.microsoft.com/office/drawing/2014/main" val="2859256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2566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C04DB-39C1-69DF-A3F2-3F5059FC8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537785E9-E667-B173-CA3C-128407E896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118282"/>
            <a:ext cx="11338560" cy="492125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en-US" sz="1800"/>
          </a:p>
          <a:p>
            <a:pPr lvl="1"/>
            <a:endParaRPr lang="en-US" sz="1800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A5D6EA52-84FA-9D2C-7082-9EE2D889B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338560" cy="1074058"/>
          </a:xfrm>
        </p:spPr>
        <p:txBody>
          <a:bodyPr anchor="b">
            <a:normAutofit/>
          </a:bodyPr>
          <a:lstStyle/>
          <a:p>
            <a:r>
              <a:rPr lang="en-US" dirty="0"/>
              <a:t>List of Participating Dialysis Center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4DDA9C0-92DB-3DA5-4BDB-FA738F0A2CA6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01F1369-4AEB-4520-96C0-9F78886180C1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EAA5E98-6D9D-DD23-98CE-A526EF6334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792110"/>
              </p:ext>
            </p:extLst>
          </p:nvPr>
        </p:nvGraphicFramePr>
        <p:xfrm>
          <a:off x="1212169" y="1652610"/>
          <a:ext cx="9828624" cy="4340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7348">
                  <a:extLst>
                    <a:ext uri="{9D8B030D-6E8A-4147-A177-3AD203B41FA5}">
                      <a16:colId xmlns:a16="http://schemas.microsoft.com/office/drawing/2014/main" val="2810135053"/>
                    </a:ext>
                  </a:extLst>
                </a:gridCol>
                <a:gridCol w="1672061">
                  <a:extLst>
                    <a:ext uri="{9D8B030D-6E8A-4147-A177-3AD203B41FA5}">
                      <a16:colId xmlns:a16="http://schemas.microsoft.com/office/drawing/2014/main" val="330000650"/>
                    </a:ext>
                  </a:extLst>
                </a:gridCol>
                <a:gridCol w="1121291">
                  <a:extLst>
                    <a:ext uri="{9D8B030D-6E8A-4147-A177-3AD203B41FA5}">
                      <a16:colId xmlns:a16="http://schemas.microsoft.com/office/drawing/2014/main" val="961519538"/>
                    </a:ext>
                  </a:extLst>
                </a:gridCol>
                <a:gridCol w="893471">
                  <a:extLst>
                    <a:ext uri="{9D8B030D-6E8A-4147-A177-3AD203B41FA5}">
                      <a16:colId xmlns:a16="http://schemas.microsoft.com/office/drawing/2014/main" val="3338924852"/>
                    </a:ext>
                  </a:extLst>
                </a:gridCol>
                <a:gridCol w="1427667">
                  <a:extLst>
                    <a:ext uri="{9D8B030D-6E8A-4147-A177-3AD203B41FA5}">
                      <a16:colId xmlns:a16="http://schemas.microsoft.com/office/drawing/2014/main" val="259531932"/>
                    </a:ext>
                  </a:extLst>
                </a:gridCol>
                <a:gridCol w="1736786">
                  <a:extLst>
                    <a:ext uri="{9D8B030D-6E8A-4147-A177-3AD203B41FA5}">
                      <a16:colId xmlns:a16="http://schemas.microsoft.com/office/drawing/2014/main" val="203170974"/>
                    </a:ext>
                  </a:extLst>
                </a:gridCol>
              </a:tblGrid>
              <a:tr h="264516"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Queens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82418"/>
                  </a:ext>
                </a:extLst>
              </a:tr>
              <a:tr h="2645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Facility Name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Address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City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State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Zip Code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Phone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extLst>
                  <a:ext uri="{0D108BD9-81ED-4DB2-BD59-A6C34878D82A}">
                    <a16:rowId xmlns:a16="http://schemas.microsoft.com/office/drawing/2014/main" val="809351576"/>
                  </a:ext>
                </a:extLst>
              </a:tr>
              <a:tr h="2179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Newtown Dialysis Center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29-20 Newtown Ave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Astoria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11102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728-2222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extLst>
                  <a:ext uri="{0D108BD9-81ED-4DB2-BD59-A6C34878D82A}">
                    <a16:rowId xmlns:a16="http://schemas.microsoft.com/office/drawing/2014/main" val="103929927"/>
                  </a:ext>
                </a:extLst>
              </a:tr>
              <a:tr h="2179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Newtown Dialysis Center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34-01 35th Ave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Astoria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11106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707-9988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extLst>
                  <a:ext uri="{0D108BD9-81ED-4DB2-BD59-A6C34878D82A}">
                    <a16:rowId xmlns:a16="http://schemas.microsoft.com/office/drawing/2014/main" val="4098144796"/>
                  </a:ext>
                </a:extLst>
              </a:tr>
              <a:tr h="3888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Clearview Dialysis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4560 Francis Lewis Blvd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Bayside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11361-3047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224-2398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extLst>
                  <a:ext uri="{0D108BD9-81ED-4DB2-BD59-A6C34878D82A}">
                    <a16:rowId xmlns:a16="http://schemas.microsoft.com/office/drawing/2014/main" val="403306286"/>
                  </a:ext>
                </a:extLst>
              </a:tr>
              <a:tr h="2179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Newtown Dialysis Center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7901 Broadway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Elmhurst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11373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205-7772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extLst>
                  <a:ext uri="{0D108BD9-81ED-4DB2-BD59-A6C34878D82A}">
                    <a16:rowId xmlns:a16="http://schemas.microsoft.com/office/drawing/2014/main" val="4206190284"/>
                  </a:ext>
                </a:extLst>
              </a:tr>
              <a:tr h="2179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CRD Associates, LLC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119-19 Graham Court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Flushing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11354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886-0700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extLst>
                  <a:ext uri="{0D108BD9-81ED-4DB2-BD59-A6C34878D82A}">
                    <a16:rowId xmlns:a16="http://schemas.microsoft.com/office/drawing/2014/main" val="3233667689"/>
                  </a:ext>
                </a:extLst>
              </a:tr>
              <a:tr h="2179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Queens Dialysis at the Pavilion LLC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36-17 Parsons Blvd.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Flushing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11354-5931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888-5228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extLst>
                  <a:ext uri="{0D108BD9-81ED-4DB2-BD59-A6C34878D82A}">
                    <a16:rowId xmlns:a16="http://schemas.microsoft.com/office/drawing/2014/main" val="3189155013"/>
                  </a:ext>
                </a:extLst>
              </a:tr>
              <a:tr h="3888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USRC South Flushing, LLC dba U.S. Renal Care South Flushing Dialysis </a:t>
                      </a:r>
                      <a:endParaRPr lang="en-US" sz="11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71-12 Park Avenue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Flushing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11365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591-4010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extLst>
                  <a:ext uri="{0D108BD9-81ED-4DB2-BD59-A6C34878D82A}">
                    <a16:rowId xmlns:a16="http://schemas.microsoft.com/office/drawing/2014/main" val="4280859667"/>
                  </a:ext>
                </a:extLst>
              </a:tr>
              <a:tr h="3888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Genesis Services LLC dba Genesis Renal Care </a:t>
                      </a:r>
                      <a:endParaRPr lang="en-US" sz="11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74-07 88th Street</a:t>
                      </a:r>
                      <a:endParaRPr lang="en-US" sz="11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Glendale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11385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(646) 931-1000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extLst>
                  <a:ext uri="{0D108BD9-81ED-4DB2-BD59-A6C34878D82A}">
                    <a16:rowId xmlns:a16="http://schemas.microsoft.com/office/drawing/2014/main" val="1418276631"/>
                  </a:ext>
                </a:extLst>
              </a:tr>
              <a:tr h="3888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 DBA Atlas Park Dialysis </a:t>
                      </a:r>
                      <a:endParaRPr lang="en-US" sz="11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80-00 Copper Ave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Glendale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11385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326-2789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extLst>
                  <a:ext uri="{0D108BD9-81ED-4DB2-BD59-A6C34878D82A}">
                    <a16:rowId xmlns:a16="http://schemas.microsoft.com/office/drawing/2014/main" val="1744008396"/>
                  </a:ext>
                </a:extLst>
              </a:tr>
              <a:tr h="3888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Jamaica Hillside Dialysis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171-19 Hillside Avenue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Jamaica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11432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526-2051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extLst>
                  <a:ext uri="{0D108BD9-81ED-4DB2-BD59-A6C34878D82A}">
                    <a16:rowId xmlns:a16="http://schemas.microsoft.com/office/drawing/2014/main" val="37623849"/>
                  </a:ext>
                </a:extLst>
              </a:tr>
              <a:tr h="3888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Queens Dialysis Center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118-01 Guy R Brewer Blvd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Jamaica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11434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341-6711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extLst>
                  <a:ext uri="{0D108BD9-81ED-4DB2-BD59-A6C34878D82A}">
                    <a16:rowId xmlns:a16="http://schemas.microsoft.com/office/drawing/2014/main" val="2087116043"/>
                  </a:ext>
                </a:extLst>
              </a:tr>
              <a:tr h="3888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Knickerbocker Dialysis, Inc. dba Van Wyck </a:t>
                      </a:r>
                      <a:endParaRPr lang="en-US" sz="11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9130 Van Wyck Expressway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Jamaica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11418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(718) 558-4382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11" marR="9711" marT="9711" marB="0" anchor="b"/>
                </a:tc>
                <a:extLst>
                  <a:ext uri="{0D108BD9-81ED-4DB2-BD59-A6C34878D82A}">
                    <a16:rowId xmlns:a16="http://schemas.microsoft.com/office/drawing/2014/main" val="3602008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501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DCDE5-6A9F-1DED-C565-E8BC62C3D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FE0A0BF1-E941-A8A3-937E-530BB6B31E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118282"/>
            <a:ext cx="11338560" cy="492125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en-US" sz="1800"/>
          </a:p>
          <a:p>
            <a:pPr lvl="1"/>
            <a:endParaRPr lang="en-US" sz="1800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E191FE10-822C-2E8B-84F0-B86E553CA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338560" cy="1074058"/>
          </a:xfrm>
        </p:spPr>
        <p:txBody>
          <a:bodyPr anchor="b">
            <a:normAutofit/>
          </a:bodyPr>
          <a:lstStyle/>
          <a:p>
            <a:r>
              <a:rPr lang="en-US" dirty="0"/>
              <a:t>List of Participating Dialysis Center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BD03A86-284D-4A2F-9BFB-A8314D60F189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01F1369-4AEB-4520-96C0-9F78886180C1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9F0BC99-F669-5238-0C67-96293FF16E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994471"/>
              </p:ext>
            </p:extLst>
          </p:nvPr>
        </p:nvGraphicFramePr>
        <p:xfrm>
          <a:off x="457200" y="1791756"/>
          <a:ext cx="11338562" cy="4061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1449">
                  <a:extLst>
                    <a:ext uri="{9D8B030D-6E8A-4147-A177-3AD203B41FA5}">
                      <a16:colId xmlns:a16="http://schemas.microsoft.com/office/drawing/2014/main" val="4089255223"/>
                    </a:ext>
                  </a:extLst>
                </a:gridCol>
                <a:gridCol w="1876326">
                  <a:extLst>
                    <a:ext uri="{9D8B030D-6E8A-4147-A177-3AD203B41FA5}">
                      <a16:colId xmlns:a16="http://schemas.microsoft.com/office/drawing/2014/main" val="1133890299"/>
                    </a:ext>
                  </a:extLst>
                </a:gridCol>
                <a:gridCol w="1674603">
                  <a:extLst>
                    <a:ext uri="{9D8B030D-6E8A-4147-A177-3AD203B41FA5}">
                      <a16:colId xmlns:a16="http://schemas.microsoft.com/office/drawing/2014/main" val="828778321"/>
                    </a:ext>
                  </a:extLst>
                </a:gridCol>
                <a:gridCol w="984459">
                  <a:extLst>
                    <a:ext uri="{9D8B030D-6E8A-4147-A177-3AD203B41FA5}">
                      <a16:colId xmlns:a16="http://schemas.microsoft.com/office/drawing/2014/main" val="3459085741"/>
                    </a:ext>
                  </a:extLst>
                </a:gridCol>
                <a:gridCol w="1573056">
                  <a:extLst>
                    <a:ext uri="{9D8B030D-6E8A-4147-A177-3AD203B41FA5}">
                      <a16:colId xmlns:a16="http://schemas.microsoft.com/office/drawing/2014/main" val="1886209813"/>
                    </a:ext>
                  </a:extLst>
                </a:gridCol>
                <a:gridCol w="1898669">
                  <a:extLst>
                    <a:ext uri="{9D8B030D-6E8A-4147-A177-3AD203B41FA5}">
                      <a16:colId xmlns:a16="http://schemas.microsoft.com/office/drawing/2014/main" val="1837195662"/>
                    </a:ext>
                  </a:extLst>
                </a:gridCol>
              </a:tblGrid>
              <a:tr h="291453"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Queens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708009"/>
                  </a:ext>
                </a:extLst>
              </a:tr>
              <a:tr h="2914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Facility Name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Address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City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State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Zip Code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Phone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extLst>
                  <a:ext uri="{0D108BD9-81ED-4DB2-BD59-A6C34878D82A}">
                    <a16:rowId xmlns:a16="http://schemas.microsoft.com/office/drawing/2014/main" val="3816092119"/>
                  </a:ext>
                </a:extLst>
              </a:tr>
              <a:tr h="4284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u="none" strike="noStrike">
                          <a:effectLst/>
                        </a:rPr>
                        <a:t>Queens Replacement, LLC dba Kew Gardens Dialysis Center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120-46 Queens Blvd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Kew Gardens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11415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793-3341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extLst>
                  <a:ext uri="{0D108BD9-81ED-4DB2-BD59-A6C34878D82A}">
                    <a16:rowId xmlns:a16="http://schemas.microsoft.com/office/drawing/2014/main" val="2644583320"/>
                  </a:ext>
                </a:extLst>
              </a:tr>
              <a:tr h="4284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True North Dialysis Center, LLC dba Long Island City Dialysis </a:t>
                      </a:r>
                      <a:endParaRPr lang="en-US" sz="12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30-46 Northern Blvd, Floor 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Long Island City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11101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752-1601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extLst>
                  <a:ext uri="{0D108BD9-81ED-4DB2-BD59-A6C34878D82A}">
                    <a16:rowId xmlns:a16="http://schemas.microsoft.com/office/drawing/2014/main" val="3209073998"/>
                  </a:ext>
                </a:extLst>
              </a:tr>
              <a:tr h="4284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Ozone Park Dialysis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100-02 Rockaway Blvd.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Ozone Park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11417-2217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843-0694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extLst>
                  <a:ext uri="{0D108BD9-81ED-4DB2-BD59-A6C34878D82A}">
                    <a16:rowId xmlns:a16="http://schemas.microsoft.com/office/drawing/2014/main" val="375270779"/>
                  </a:ext>
                </a:extLst>
              </a:tr>
              <a:tr h="4284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Queens Village Dialysis Center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22202 Hempstead Ave, Ste 170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Queens Village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11429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217-6200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extLst>
                  <a:ext uri="{0D108BD9-81ED-4DB2-BD59-A6C34878D82A}">
                    <a16:rowId xmlns:a16="http://schemas.microsoft.com/office/drawing/2014/main" val="2775188405"/>
                  </a:ext>
                </a:extLst>
              </a:tr>
              <a:tr h="4284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Novo Dialysis Jamaica, LLC </a:t>
                      </a:r>
                      <a:endParaRPr lang="en-US" sz="12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214-70 Jamaica Avenue, Mezzanine Lvl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Queens Village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11428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(929) 490-0588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extLst>
                  <a:ext uri="{0D108BD9-81ED-4DB2-BD59-A6C34878D82A}">
                    <a16:rowId xmlns:a16="http://schemas.microsoft.com/office/drawing/2014/main" val="988016546"/>
                  </a:ext>
                </a:extLst>
              </a:tr>
              <a:tr h="24009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Knickerbocker Dialysis, Inc. dba Ridge Care </a:t>
                      </a:r>
                      <a:endParaRPr lang="en-US" sz="1200" b="0" i="0" u="none" strike="noStrike">
                        <a:solidFill>
                          <a:srgbClr val="4242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1734 Hancock Street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Ridgewood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11385-4734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(929) 290-1267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extLst>
                  <a:ext uri="{0D108BD9-81ED-4DB2-BD59-A6C34878D82A}">
                    <a16:rowId xmlns:a16="http://schemas.microsoft.com/office/drawing/2014/main" val="753121823"/>
                  </a:ext>
                </a:extLst>
              </a:tr>
              <a:tr h="24009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Ridgewood Dialysis Center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385 Seneca Avenue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Ridgewood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11385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366-1111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extLst>
                  <a:ext uri="{0D108BD9-81ED-4DB2-BD59-A6C34878D82A}">
                    <a16:rowId xmlns:a16="http://schemas.microsoft.com/office/drawing/2014/main" val="1261809830"/>
                  </a:ext>
                </a:extLst>
              </a:tr>
              <a:tr h="4284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Ridgewood Dialysis Center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134-35 Springfield Boulevard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Springfield Gardens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11413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978-1233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extLst>
                  <a:ext uri="{0D108BD9-81ED-4DB2-BD59-A6C34878D82A}">
                    <a16:rowId xmlns:a16="http://schemas.microsoft.com/office/drawing/2014/main" val="1343750488"/>
                  </a:ext>
                </a:extLst>
              </a:tr>
              <a:tr h="4284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Queens Boulevard Extended Care Facility Dialysis Center LLC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6111 Queens Blvd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Woodside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11377-4965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(718) 205-8822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99" marR="10699" marT="10699" marB="0" anchor="b"/>
                </a:tc>
                <a:extLst>
                  <a:ext uri="{0D108BD9-81ED-4DB2-BD59-A6C34878D82A}">
                    <a16:rowId xmlns:a16="http://schemas.microsoft.com/office/drawing/2014/main" val="1968042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7743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3C1DF-BB0E-03F8-BDD1-C4A131D81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452F6BFE-AF7E-E467-F2A0-23C4398D5C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118282"/>
            <a:ext cx="11338560" cy="492125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en-US" sz="1800"/>
          </a:p>
          <a:p>
            <a:pPr lvl="1"/>
            <a:endParaRPr lang="en-US" sz="1800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5471F576-A137-AFA3-0466-8764DF388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338560" cy="1074058"/>
          </a:xfrm>
        </p:spPr>
        <p:txBody>
          <a:bodyPr anchor="b">
            <a:normAutofit/>
          </a:bodyPr>
          <a:lstStyle/>
          <a:p>
            <a:r>
              <a:rPr lang="en-US" dirty="0"/>
              <a:t>List of Participating Dialysis Center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6105B2A-E24E-69C1-4F21-3037E40FA9B5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01F1369-4AEB-4520-96C0-9F78886180C1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0909EDF-986E-94B9-D1C4-5DD4D0E384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338057"/>
              </p:ext>
            </p:extLst>
          </p:nvPr>
        </p:nvGraphicFramePr>
        <p:xfrm>
          <a:off x="942002" y="1652610"/>
          <a:ext cx="10368957" cy="4340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9862">
                  <a:extLst>
                    <a:ext uri="{9D8B030D-6E8A-4147-A177-3AD203B41FA5}">
                      <a16:colId xmlns:a16="http://schemas.microsoft.com/office/drawing/2014/main" val="1627789185"/>
                    </a:ext>
                  </a:extLst>
                </a:gridCol>
                <a:gridCol w="1931952">
                  <a:extLst>
                    <a:ext uri="{9D8B030D-6E8A-4147-A177-3AD203B41FA5}">
                      <a16:colId xmlns:a16="http://schemas.microsoft.com/office/drawing/2014/main" val="2607887929"/>
                    </a:ext>
                  </a:extLst>
                </a:gridCol>
                <a:gridCol w="1467805">
                  <a:extLst>
                    <a:ext uri="{9D8B030D-6E8A-4147-A177-3AD203B41FA5}">
                      <a16:colId xmlns:a16="http://schemas.microsoft.com/office/drawing/2014/main" val="1367247150"/>
                    </a:ext>
                  </a:extLst>
                </a:gridCol>
                <a:gridCol w="851436">
                  <a:extLst>
                    <a:ext uri="{9D8B030D-6E8A-4147-A177-3AD203B41FA5}">
                      <a16:colId xmlns:a16="http://schemas.microsoft.com/office/drawing/2014/main" val="2729783856"/>
                    </a:ext>
                  </a:extLst>
                </a:gridCol>
                <a:gridCol w="1360501">
                  <a:extLst>
                    <a:ext uri="{9D8B030D-6E8A-4147-A177-3AD203B41FA5}">
                      <a16:colId xmlns:a16="http://schemas.microsoft.com/office/drawing/2014/main" val="469797664"/>
                    </a:ext>
                  </a:extLst>
                </a:gridCol>
                <a:gridCol w="1687401">
                  <a:extLst>
                    <a:ext uri="{9D8B030D-6E8A-4147-A177-3AD203B41FA5}">
                      <a16:colId xmlns:a16="http://schemas.microsoft.com/office/drawing/2014/main" val="210505037"/>
                    </a:ext>
                  </a:extLst>
                </a:gridCol>
              </a:tblGrid>
              <a:tr h="407851"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200" u="none" strike="noStrike">
                          <a:effectLst/>
                        </a:rPr>
                        <a:t>Staten Island</a:t>
                      </a:r>
                      <a:endParaRPr lang="en-US" sz="2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1278543"/>
                  </a:ext>
                </a:extLst>
              </a:tr>
              <a:tr h="40785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200" u="none" strike="noStrike">
                          <a:effectLst/>
                        </a:rPr>
                        <a:t>Facility Name</a:t>
                      </a:r>
                      <a:endParaRPr lang="en-US" sz="2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200" u="none" strike="noStrike">
                          <a:effectLst/>
                        </a:rPr>
                        <a:t>Address</a:t>
                      </a:r>
                      <a:endParaRPr lang="en-US" sz="2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200" u="none" strike="noStrike">
                          <a:effectLst/>
                        </a:rPr>
                        <a:t>City</a:t>
                      </a:r>
                      <a:endParaRPr lang="en-US" sz="2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200" u="none" strike="noStrike">
                          <a:effectLst/>
                        </a:rPr>
                        <a:t>State</a:t>
                      </a:r>
                      <a:endParaRPr lang="en-US" sz="2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200" u="none" strike="noStrike">
                          <a:effectLst/>
                        </a:rPr>
                        <a:t>Zip Code</a:t>
                      </a:r>
                      <a:endParaRPr lang="en-US" sz="2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200" u="none" strike="noStrike">
                          <a:effectLst/>
                        </a:rPr>
                        <a:t>Phone</a:t>
                      </a:r>
                      <a:endParaRPr lang="en-US" sz="2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extLst>
                  <a:ext uri="{0D108BD9-81ED-4DB2-BD59-A6C34878D82A}">
                    <a16:rowId xmlns:a16="http://schemas.microsoft.com/office/drawing/2014/main" val="2233876322"/>
                  </a:ext>
                </a:extLst>
              </a:tr>
              <a:tr h="5994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Island Rehabilitative Services Corp.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470 Seaview Avenue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Staten Island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NY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10305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(718) 987-5942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extLst>
                  <a:ext uri="{0D108BD9-81ED-4DB2-BD59-A6C34878D82A}">
                    <a16:rowId xmlns:a16="http://schemas.microsoft.com/office/drawing/2014/main" val="3324191192"/>
                  </a:ext>
                </a:extLst>
              </a:tr>
              <a:tr h="5994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Island Rehabilitative Services Corp.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25 Fanning Street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Staten Island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NY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10314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(718) 987-5942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extLst>
                  <a:ext uri="{0D108BD9-81ED-4DB2-BD59-A6C34878D82A}">
                    <a16:rowId xmlns:a16="http://schemas.microsoft.com/office/drawing/2014/main" val="2397093085"/>
                  </a:ext>
                </a:extLst>
              </a:tr>
              <a:tr h="5994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Knickerbocker Dialysis, Inc. dba Richmond Kidney Center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1366 Victory Boulevard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Staten Island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NY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10301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(718) 816-6200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extLst>
                  <a:ext uri="{0D108BD9-81ED-4DB2-BD59-A6C34878D82A}">
                    <a16:rowId xmlns:a16="http://schemas.microsoft.com/office/drawing/2014/main" val="3311058476"/>
                  </a:ext>
                </a:extLst>
              </a:tr>
              <a:tr h="8630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Knickerbocker Dialysis, Inc. dba Staten Island Dialysis Center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1139 Hylan Boulevard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Staten Island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NY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10305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(718) 816-4913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extLst>
                  <a:ext uri="{0D108BD9-81ED-4DB2-BD59-A6C34878D82A}">
                    <a16:rowId xmlns:a16="http://schemas.microsoft.com/office/drawing/2014/main" val="3030337069"/>
                  </a:ext>
                </a:extLst>
              </a:tr>
              <a:tr h="8630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Knickerbocker Dialysis, Inc. dba Staten Island South Dialysis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30 Sneden Avenue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Staten Island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NY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10312-3637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u="none" strike="noStrike">
                          <a:effectLst/>
                        </a:rPr>
                        <a:t>(718) 356-2678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972" marR="14972" marT="14972" marB="0" anchor="b"/>
                </a:tc>
                <a:extLst>
                  <a:ext uri="{0D108BD9-81ED-4DB2-BD59-A6C34878D82A}">
                    <a16:rowId xmlns:a16="http://schemas.microsoft.com/office/drawing/2014/main" val="1046284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30368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heme/theme1.xml><?xml version="1.0" encoding="utf-8"?>
<a:theme xmlns:a="http://schemas.openxmlformats.org/drawingml/2006/main" name="MPH Gold">
  <a:themeElements>
    <a:clrScheme name="Metro Gold">
      <a:dk1>
        <a:srgbClr val="00080E"/>
      </a:dk1>
      <a:lt1>
        <a:sysClr val="window" lastClr="FFFFFF"/>
      </a:lt1>
      <a:dk2>
        <a:srgbClr val="FFCF31"/>
      </a:dk2>
      <a:lt2>
        <a:srgbClr val="FFFFFF"/>
      </a:lt2>
      <a:accent1>
        <a:srgbClr val="D8AE30"/>
      </a:accent1>
      <a:accent2>
        <a:srgbClr val="B1852C"/>
      </a:accent2>
      <a:accent3>
        <a:srgbClr val="9C6126"/>
      </a:accent3>
      <a:accent4>
        <a:srgbClr val="ED1C26"/>
      </a:accent4>
      <a:accent5>
        <a:srgbClr val="F15F23"/>
      </a:accent5>
      <a:accent6>
        <a:srgbClr val="A8CF3B"/>
      </a:accent6>
      <a:hlink>
        <a:srgbClr val="0065B2"/>
      </a:hlink>
      <a:folHlink>
        <a:srgbClr val="8E459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AF74F13E85724B81AF0B016F2643B3" ma:contentTypeVersion="12" ma:contentTypeDescription="Create a new document." ma:contentTypeScope="" ma:versionID="3c16cf388bdcbfd6c8e374fea6ef880c">
  <xsd:schema xmlns:xsd="http://www.w3.org/2001/XMLSchema" xmlns:xs="http://www.w3.org/2001/XMLSchema" xmlns:p="http://schemas.microsoft.com/office/2006/metadata/properties" xmlns:ns2="0ec2e2e4-9c67-4687-b73c-75464b9f5617" xmlns:ns3="30990d6e-d303-4dd4-a136-d7467752abaf" targetNamespace="http://schemas.microsoft.com/office/2006/metadata/properties" ma:root="true" ma:fieldsID="6248ca557861db03f9bd0b1749e02a33" ns2:_="" ns3:_="">
    <xsd:import namespace="0ec2e2e4-9c67-4687-b73c-75464b9f5617"/>
    <xsd:import namespace="30990d6e-d303-4dd4-a136-d7467752ab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c2e2e4-9c67-4687-b73c-75464b9f56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b16d5d7-de8b-49ef-b70f-9480b70c9b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990d6e-d303-4dd4-a136-d7467752ab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edb52d1-f144-42e4-a2e5-e3d03ac54b21}" ma:internalName="TaxCatchAll" ma:showField="CatchAllData" ma:web="30990d6e-d303-4dd4-a136-d7467752ab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0990d6e-d303-4dd4-a136-d7467752abaf" xsi:nil="true"/>
    <lcf76f155ced4ddcb4097134ff3c332f xmlns="0ec2e2e4-9c67-4687-b73c-75464b9f561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DC35ADB-F9C6-4ABA-8438-5D6764FEA8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9196CF-FF1F-416E-A799-61145F35F5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c2e2e4-9c67-4687-b73c-75464b9f5617"/>
    <ds:schemaRef ds:uri="30990d6e-d303-4dd4-a136-d7467752ab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4A2159-93CB-4A02-B11F-40008FF2262E}">
  <ds:schemaRefs>
    <ds:schemaRef ds:uri="0ec2e2e4-9c67-4687-b73c-75464b9f5617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terms/"/>
    <ds:schemaRef ds:uri="http://purl.org/dc/dcmitype/"/>
    <ds:schemaRef ds:uri="30990d6e-d303-4dd4-a136-d7467752abaf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10692</TotalTime>
  <Words>1642</Words>
  <Application>Microsoft Office PowerPoint</Application>
  <PresentationFormat>Widescreen</PresentationFormat>
  <Paragraphs>570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MPH Gold</vt:lpstr>
      <vt:lpstr>List of Participating Dialysis Center</vt:lpstr>
      <vt:lpstr>List of Participating Dialysis Center</vt:lpstr>
      <vt:lpstr>List of Participating Dialysis Center</vt:lpstr>
      <vt:lpstr>List of Participating Dialysis Center</vt:lpstr>
      <vt:lpstr>List of Participating Dialysis Center</vt:lpstr>
      <vt:lpstr>List of Participating Dialysis Center</vt:lpstr>
      <vt:lpstr>List of Participating Dialysis Center</vt:lpstr>
      <vt:lpstr>List of Participating Dialysis Center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Laster-Clark, Elizabeth</cp:lastModifiedBy>
  <cp:revision>235</cp:revision>
  <cp:lastPrinted>2021-12-16T20:37:50Z</cp:lastPrinted>
  <dcterms:created xsi:type="dcterms:W3CDTF">2019-12-31T17:35:15Z</dcterms:created>
  <dcterms:modified xsi:type="dcterms:W3CDTF">2026-03-17T22:16:00Z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0x01010050AF74F13E85724B81AF0B016F2643B3</vt:lpwstr>
  </property>
</Properties>
</file>