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378" r:id="rId5"/>
    <p:sldId id="2379" r:id="rId6"/>
    <p:sldId id="2380" r:id="rId7"/>
    <p:sldId id="2381" r:id="rId8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xt Slides" id="{A888B672-42B3-46C9-883F-23EFB1DD50FC}">
          <p14:sldIdLst>
            <p14:sldId id="2378"/>
            <p14:sldId id="2379"/>
            <p14:sldId id="2380"/>
            <p14:sldId id="2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0A50F2-8B0F-FC6A-CC45-B5A3DBA47BD0}" name="Soman, Kathryn" initials="SK" userId="S::SOMANK@METROPLUS.ORG::710a74fc-c7d6-4eab-9a9f-a4597d00d8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2"/>
    <a:srgbClr val="FFCF31"/>
    <a:srgbClr val="A8D42E"/>
    <a:srgbClr val="FF00FF"/>
    <a:srgbClr val="FFD030"/>
    <a:srgbClr val="FFFFFF"/>
    <a:srgbClr val="D6DCE5"/>
    <a:srgbClr val="6496C8"/>
    <a:srgbClr val="00B0F0"/>
    <a:srgbClr val="DF8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91" autoAdjust="0"/>
    <p:restoredTop sz="86395" autoAdjust="0"/>
  </p:normalViewPr>
  <p:slideViewPr>
    <p:cSldViewPr snapToGrid="0">
      <p:cViewPr varScale="1">
        <p:scale>
          <a:sx n="95" d="100"/>
          <a:sy n="95" d="100"/>
        </p:scale>
        <p:origin x="696" y="9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24" y="10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B98E7C-94AA-4798-8ED6-B7BBE9FF52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2BA09F-5DE1-4118-9AF1-B6E8B36F4F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E728F-C1D1-4DE2-8FDE-CE59FB448F0C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5F73AE-4E50-4E54-B22A-EC533E34B6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9F2C8-5EBC-4F74-8576-B0EE7B239A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E3292-D489-439B-BEB9-D6D6121B1A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6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06093-3C15-42AB-A6C7-2A2044BF340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D2B2-880E-43AD-A483-CD417FDBCB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2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257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4663736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2401677"/>
            <a:ext cx="735893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445458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7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Multimedia Slide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9C91F6-19A4-60D8-C2FA-A0CB4D8E4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2610"/>
            <a:ext cx="11338560" cy="43402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25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5" y="3868738"/>
            <a:ext cx="10628960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5163312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One Icon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41F8632-57B2-5648-DB17-D31A1B2360BD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2" y="4401689"/>
            <a:ext cx="1062895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6975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4977306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30182" y="3865340"/>
            <a:ext cx="4977308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798614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234047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Two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6C14E0A-FF23-51E3-9DFF-15FEF58154A7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0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DC5170-75F4-51FC-412C-B1A10CBA2C2D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6430181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3423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36843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75761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2" name="Circle 3"/>
          <p:cNvSpPr>
            <a:spLocks noGrp="1"/>
          </p:cNvSpPr>
          <p:nvPr>
            <p:ph type="body" sz="quarter" idx="16" hasCustomPrompt="1"/>
          </p:nvPr>
        </p:nvSpPr>
        <p:spPr>
          <a:xfrm>
            <a:off x="8910814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517189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6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Three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5E607CF-7910-12BC-6C4E-638DE184539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AB7BC15-283C-76D1-D94B-9B00A084DD44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3684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38E2C0-FE94-07B5-BE55-E2EE5CF2D038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8175761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001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E4E1-3388-5ACB-7650-0E26E3468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VERTICAL LIST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E94348-AFAD-F88C-9054-6A6165BBAF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B0F2177-8333-9201-87A4-C9215311BD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03860" y="1486173"/>
            <a:ext cx="2738482" cy="661987"/>
          </a:xfrm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FEAF28F-78B4-B6EF-BD99-8412684CD6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03860" y="239522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580B912B-E60C-F762-28E1-AE422AAED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3860" y="332740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5E2A2DBD-3835-67C1-E774-A198D35AB9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3860" y="4252887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CA19730-6879-0947-905D-D3BB8565C2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3860" y="517837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D7372EE8-9B02-A6A1-4A34-8CB0D60E77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51777" y="1486173"/>
            <a:ext cx="6983152" cy="661987"/>
          </a:xfrm>
        </p:spPr>
        <p:txBody>
          <a:bodyPr anchor="ctr"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D520B24-367F-0DDE-83F4-4DC71E9474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51777" y="239522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CA517B-F372-66FF-9DE0-25278FFD7E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51777" y="332740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3FBA1BBF-F7E2-3DBD-5A44-B259A8540E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51776" y="4252887"/>
            <a:ext cx="6983151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45F4AA2E-E3D4-41D3-15C5-8625537798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1777" y="5178372"/>
            <a:ext cx="6983150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</p:spTree>
    <p:extLst>
      <p:ext uri="{BB962C8B-B14F-4D97-AF65-F5344CB8AC3E}">
        <p14:creationId xmlns:p14="http://schemas.microsoft.com/office/powerpoint/2010/main" val="2453289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2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500322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2230" y="3156332"/>
            <a:ext cx="50032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(2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759933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848375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2" y="3734719"/>
            <a:ext cx="5003222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442231" y="3734719"/>
            <a:ext cx="5003220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1763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3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333548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70741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09659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(3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054374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569306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453118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3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370741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8109659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409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4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2446819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69128" y="3156332"/>
            <a:ext cx="2446820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423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(4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1481731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70168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7900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4" y="3734719"/>
            <a:ext cx="2446817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34691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2423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Orange title 3">
            <a:extLst>
              <a:ext uri="{FF2B5EF4-FFF2-40B4-BE49-F238E27FC236}">
                <a16:creationId xmlns:a16="http://schemas.microsoft.com/office/drawing/2014/main" id="{F8F37FF3-3142-3683-BB46-FD4068D77FE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0155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7" name="Content Placeholder 4">
            <a:extLst>
              <a:ext uri="{FF2B5EF4-FFF2-40B4-BE49-F238E27FC236}">
                <a16:creationId xmlns:a16="http://schemas.microsoft.com/office/drawing/2014/main" id="{AE1CACD6-0E21-B34E-6BED-535136B02DF3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90155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57F8269-FA02-C7B4-0924-0D0D2C751922}"/>
              </a:ext>
            </a:extLst>
          </p:cNvPr>
          <p:cNvSpPr/>
          <p:nvPr userDrawn="1"/>
        </p:nvSpPr>
        <p:spPr>
          <a:xfrm>
            <a:off x="4232448" y="163180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708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1FF2-876E-A64A-BEBE-DD905BF64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0"/>
            <a:ext cx="11341100" cy="107899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8C2EF-BB40-0E43-9E11-05E69EBD5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99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EFADB-B118-EB46-B2E3-A04C0D943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294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67E33-C5D4-A74F-BE26-69259B9F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549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3237-B786-E348-B12F-E7662E44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0" y="0"/>
            <a:ext cx="11366500" cy="107899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8E7AB-B0E5-8C4C-B294-FCDD664E1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600" y="1371600"/>
            <a:ext cx="5157787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CF415-74C4-3B4A-BFDE-E7964F325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" y="2139950"/>
            <a:ext cx="5157787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49E14-8CB5-7444-9E17-0C227DA14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27812" y="1371600"/>
            <a:ext cx="5183188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CAFEC-4B44-3E4E-BE0D-9B1CCE305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7812" y="2139950"/>
            <a:ext cx="5183188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2466CC-D79C-3648-8415-724F98B6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6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418640"/>
            <a:ext cx="11314324" cy="3314005"/>
          </a:xfrm>
        </p:spPr>
        <p:txBody>
          <a:bodyPr anchor="ctr"/>
          <a:lstStyle>
            <a:lvl1pPr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314325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239542C0-05CC-07FD-FDFD-45D8A9C84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1168" y="3671268"/>
            <a:ext cx="3877768" cy="241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294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5540E7-9486-578A-551E-366C8056E7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04391" y="704008"/>
            <a:ext cx="8011450" cy="49793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5FD98F-748F-DB45-A42B-08A1C540C53F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77109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04391" y="704008"/>
            <a:ext cx="8011451" cy="49793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4903414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57116" y="3973690"/>
            <a:ext cx="3877767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216332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909355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7116" y="3973690"/>
            <a:ext cx="3877768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176706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14091394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BDCC61-B9D6-D68C-215C-465D5B1EF9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6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911450"/>
            <a:ext cx="589280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5999" y="4654865"/>
            <a:ext cx="589280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5998" y="5195464"/>
            <a:ext cx="5892800" cy="38670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3C8D4C-2C59-B708-E0D1-232B9FB6E4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787788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6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re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28765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535256" y="483907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2192" y="464858"/>
            <a:ext cx="7358930" cy="2164042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Introduction/ Preface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42192" y="3093765"/>
            <a:ext cx="7358930" cy="28098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632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11343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16535" y="-7"/>
            <a:ext cx="7358930" cy="954367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Contents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416535" y="1562581"/>
            <a:ext cx="7358930" cy="43410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117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1804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1525856" y="2218275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25847" y="2069176"/>
            <a:ext cx="7358930" cy="2605497"/>
          </a:xfrm>
        </p:spPr>
        <p:txBody>
          <a:bodyPr/>
          <a:lstStyle>
            <a:lvl1pPr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0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858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FA46D8F-B440-E6A5-259A-83D6CA5AD8A3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3100" y="762924"/>
            <a:ext cx="10645799" cy="5332141"/>
          </a:xfrm>
        </p:spPr>
        <p:txBody>
          <a:bodyPr anchor="ctr"/>
          <a:lstStyle>
            <a:lvl1pPr algn="ctr"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12642B-675C-7DE1-4488-91874ACAA2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5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7627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3625" y="3153569"/>
            <a:ext cx="5667375" cy="3017457"/>
          </a:xfrm>
        </p:spPr>
        <p:txBody>
          <a:bodyPr anchor="t"/>
          <a:lstStyle>
            <a:lvl1pPr algn="l"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C50BB4F-171F-D597-7B63-B8CF4EBC6166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663189-B689-FA7E-C80E-C085E30F51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52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9D0C7-EB8D-AB4F-849C-A73E2AB3DA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11341100" cy="10789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TexT</a:t>
            </a:r>
            <a:r>
              <a:rPr lang="en-US" dirty="0"/>
              <a:t> Slide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6CE22-FB8D-D242-AFD3-862C54D6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B114FE-8B7D-E146-A724-04992485D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11341100" cy="45886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758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6FCDA1-B2C5-6548-B895-AF1321DBA8F4}"/>
              </a:ext>
            </a:extLst>
          </p:cNvPr>
          <p:cNvSpPr/>
          <p:nvPr userDrawn="1"/>
        </p:nvSpPr>
        <p:spPr>
          <a:xfrm>
            <a:off x="0" y="6075776"/>
            <a:ext cx="12192000" cy="782224"/>
          </a:xfrm>
          <a:prstGeom prst="rect">
            <a:avLst/>
          </a:prstGeom>
          <a:solidFill>
            <a:srgbClr val="FFCF3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9D2554F3-216C-4D96-9700-4167C9A7EB74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57200" y="0"/>
            <a:ext cx="11338560" cy="107405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46BD98C-B571-43D4-81FF-2F456DCE5E22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57200" y="1371600"/>
            <a:ext cx="11338560" cy="45188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880C12F-0958-4626-AFCF-E12503C13471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687ED32-77BF-4841-8205-C14A8F512EEF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8CB2B45-2C05-4CEF-931C-2D0342C698C3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F885B5E-952E-43E0-BDDE-E27C1CE5B950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CB42A18-D288-4E38-919E-67D261C05322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DCAB2-1643-4DA5-A90B-8DA02D04307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FFD0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6FF2C9F-58DC-F4A5-1EAA-9BE9D631D261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91CC4A-0A62-8CE4-DF57-654BF9865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432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81" r:id="rId3"/>
    <p:sldLayoutId id="2147483688" r:id="rId4"/>
    <p:sldLayoutId id="2147483689" r:id="rId5"/>
    <p:sldLayoutId id="2147483676" r:id="rId6"/>
    <p:sldLayoutId id="2147483686" r:id="rId7"/>
    <p:sldLayoutId id="2147483687" r:id="rId8"/>
    <p:sldLayoutId id="2147483654" r:id="rId9"/>
    <p:sldLayoutId id="2147483673" r:id="rId10"/>
    <p:sldLayoutId id="2147483672" r:id="rId11"/>
    <p:sldLayoutId id="2147483668" r:id="rId12"/>
    <p:sldLayoutId id="2147483671" r:id="rId13"/>
    <p:sldLayoutId id="2147483682" r:id="rId14"/>
    <p:sldLayoutId id="2147483678" r:id="rId15"/>
    <p:sldLayoutId id="2147483674" r:id="rId16"/>
    <p:sldLayoutId id="2147483677" r:id="rId17"/>
    <p:sldLayoutId id="2147483652" r:id="rId18"/>
    <p:sldLayoutId id="2147483653" r:id="rId19"/>
    <p:sldLayoutId id="2147483679" r:id="rId20"/>
    <p:sldLayoutId id="2147483680" r:id="rId21"/>
    <p:sldLayoutId id="2147483684" r:id="rId22"/>
    <p:sldLayoutId id="2147483683" r:id="rId23"/>
    <p:sldLayoutId id="2147483690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200" b="0" i="0" kern="1200" cap="all" baseline="0" dirty="0">
          <a:solidFill>
            <a:schemeClr val="bg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FFD030"/>
        </a:buClr>
        <a:buFont typeface="Wingdings" panose="05000000000000000000" pitchFamily="2" charset="2"/>
        <a:buChar char="§"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39825" indent="-22542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–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3337F-31BD-92AC-8BB5-12F4399A9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D34A55C-F212-3308-6F5B-64E16A76B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CONTRACTED AMBULATORY SURGERY CENTERS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CC4FB-0A4E-80C9-102F-6DC33059907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57C3A33-8797-B644-A994-F09AF5F50374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4794C2-B3C8-C9C7-5BD7-3954210A8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563959"/>
              </p:ext>
            </p:extLst>
          </p:nvPr>
        </p:nvGraphicFramePr>
        <p:xfrm>
          <a:off x="457200" y="1916800"/>
          <a:ext cx="11338563" cy="3811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6932">
                  <a:extLst>
                    <a:ext uri="{9D8B030D-6E8A-4147-A177-3AD203B41FA5}">
                      <a16:colId xmlns:a16="http://schemas.microsoft.com/office/drawing/2014/main" val="3860483684"/>
                    </a:ext>
                  </a:extLst>
                </a:gridCol>
                <a:gridCol w="2782685">
                  <a:extLst>
                    <a:ext uri="{9D8B030D-6E8A-4147-A177-3AD203B41FA5}">
                      <a16:colId xmlns:a16="http://schemas.microsoft.com/office/drawing/2014/main" val="159121020"/>
                    </a:ext>
                  </a:extLst>
                </a:gridCol>
                <a:gridCol w="913968">
                  <a:extLst>
                    <a:ext uri="{9D8B030D-6E8A-4147-A177-3AD203B41FA5}">
                      <a16:colId xmlns:a16="http://schemas.microsoft.com/office/drawing/2014/main" val="2332231582"/>
                    </a:ext>
                  </a:extLst>
                </a:gridCol>
                <a:gridCol w="953074">
                  <a:extLst>
                    <a:ext uri="{9D8B030D-6E8A-4147-A177-3AD203B41FA5}">
                      <a16:colId xmlns:a16="http://schemas.microsoft.com/office/drawing/2014/main" val="3265646385"/>
                    </a:ext>
                  </a:extLst>
                </a:gridCol>
                <a:gridCol w="955868">
                  <a:extLst>
                    <a:ext uri="{9D8B030D-6E8A-4147-A177-3AD203B41FA5}">
                      <a16:colId xmlns:a16="http://schemas.microsoft.com/office/drawing/2014/main" val="1773043740"/>
                    </a:ext>
                  </a:extLst>
                </a:gridCol>
                <a:gridCol w="1386036">
                  <a:extLst>
                    <a:ext uri="{9D8B030D-6E8A-4147-A177-3AD203B41FA5}">
                      <a16:colId xmlns:a16="http://schemas.microsoft.com/office/drawing/2014/main" val="3514575036"/>
                    </a:ext>
                  </a:extLst>
                </a:gridCol>
              </a:tblGrid>
              <a:tr h="456537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Bronx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073050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 dirty="0">
                          <a:effectLst/>
                        </a:rPr>
                        <a:t>Facility Name</a:t>
                      </a:r>
                      <a:endParaRPr lang="en-US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Address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City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State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Zip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500" u="none" strike="noStrike">
                          <a:effectLst/>
                        </a:rPr>
                        <a:t>Phone</a:t>
                      </a:r>
                      <a:endParaRPr lang="en-US" sz="2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extLst>
                  <a:ext uri="{0D108BD9-81ED-4DB2-BD59-A6C34878D82A}">
                    <a16:rowId xmlns:a16="http://schemas.microsoft.com/office/drawing/2014/main" val="3366163585"/>
                  </a:ext>
                </a:extLst>
              </a:tr>
              <a:tr h="72469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AMSC, LLC dba Downtown Bronx ASC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951 Brook Avenue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Bronx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NY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10451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(917) 736-9066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extLst>
                  <a:ext uri="{0D108BD9-81ED-4DB2-BD59-A6C34878D82A}">
                    <a16:rowId xmlns:a16="http://schemas.microsoft.com/office/drawing/2014/main" val="1883518084"/>
                  </a:ext>
                </a:extLst>
              </a:tr>
              <a:tr h="72469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Avicenna Ambulatory Surgery Center, Inc.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2522 Hughes Avenue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Bronx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NY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10458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(718) 933-1918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extLst>
                  <a:ext uri="{0D108BD9-81ED-4DB2-BD59-A6C34878D82A}">
                    <a16:rowId xmlns:a16="http://schemas.microsoft.com/office/drawing/2014/main" val="939713519"/>
                  </a:ext>
                </a:extLst>
              </a:tr>
              <a:tr h="72469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Crotona Parkway ASC LLC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1976 Crotona Pkwy, 2A/2B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Bronx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NY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10460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(718) 307-5700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extLst>
                  <a:ext uri="{0D108BD9-81ED-4DB2-BD59-A6C34878D82A}">
                    <a16:rowId xmlns:a16="http://schemas.microsoft.com/office/drawing/2014/main" val="540992141"/>
                  </a:ext>
                </a:extLst>
              </a:tr>
              <a:tr h="72469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Mid-Bronx Endoscopy Center, LLC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51 West Burnside Avenue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Bronx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NY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>
                          <a:effectLst/>
                        </a:rPr>
                        <a:t>10453</a:t>
                      </a:r>
                      <a:endParaRPr lang="en-US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100" u="none" strike="noStrike" dirty="0">
                          <a:effectLst/>
                        </a:rPr>
                        <a:t>(917) 791-6004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760" marR="16760" marT="16760" marB="0" anchor="ctr"/>
                </a:tc>
                <a:extLst>
                  <a:ext uri="{0D108BD9-81ED-4DB2-BD59-A6C34878D82A}">
                    <a16:rowId xmlns:a16="http://schemas.microsoft.com/office/drawing/2014/main" val="4131357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83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C7FEE-F0D3-A2E9-484D-791540A24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D29CCB-FA88-34E1-1201-F2885EC4C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CONTRACTED AMBULATORY SURGERY CENTERS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D4D004-6F76-59C2-FD4A-7EDB4D6C23F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57C3A33-8797-B644-A994-F09AF5F50374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4ADF84-B332-31A2-199B-6834E8D0A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93900"/>
              </p:ext>
            </p:extLst>
          </p:nvPr>
        </p:nvGraphicFramePr>
        <p:xfrm>
          <a:off x="457200" y="2007961"/>
          <a:ext cx="11338563" cy="3788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5752">
                  <a:extLst>
                    <a:ext uri="{9D8B030D-6E8A-4147-A177-3AD203B41FA5}">
                      <a16:colId xmlns:a16="http://schemas.microsoft.com/office/drawing/2014/main" val="2353406241"/>
                    </a:ext>
                  </a:extLst>
                </a:gridCol>
                <a:gridCol w="2718437">
                  <a:extLst>
                    <a:ext uri="{9D8B030D-6E8A-4147-A177-3AD203B41FA5}">
                      <a16:colId xmlns:a16="http://schemas.microsoft.com/office/drawing/2014/main" val="4242910834"/>
                    </a:ext>
                  </a:extLst>
                </a:gridCol>
                <a:gridCol w="1142980">
                  <a:extLst>
                    <a:ext uri="{9D8B030D-6E8A-4147-A177-3AD203B41FA5}">
                      <a16:colId xmlns:a16="http://schemas.microsoft.com/office/drawing/2014/main" val="1730213644"/>
                    </a:ext>
                  </a:extLst>
                </a:gridCol>
                <a:gridCol w="885552">
                  <a:extLst>
                    <a:ext uri="{9D8B030D-6E8A-4147-A177-3AD203B41FA5}">
                      <a16:colId xmlns:a16="http://schemas.microsoft.com/office/drawing/2014/main" val="2914680663"/>
                    </a:ext>
                  </a:extLst>
                </a:gridCol>
                <a:gridCol w="854661">
                  <a:extLst>
                    <a:ext uri="{9D8B030D-6E8A-4147-A177-3AD203B41FA5}">
                      <a16:colId xmlns:a16="http://schemas.microsoft.com/office/drawing/2014/main" val="2277572706"/>
                    </a:ext>
                  </a:extLst>
                </a:gridCol>
                <a:gridCol w="1531181">
                  <a:extLst>
                    <a:ext uri="{9D8B030D-6E8A-4147-A177-3AD203B41FA5}">
                      <a16:colId xmlns:a16="http://schemas.microsoft.com/office/drawing/2014/main" val="3068301920"/>
                    </a:ext>
                  </a:extLst>
                </a:gridCol>
              </a:tblGrid>
              <a:tr h="280494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Brooklyn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745117"/>
                  </a:ext>
                </a:extLst>
              </a:tr>
              <a:tr h="2804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 dirty="0">
                          <a:effectLst/>
                        </a:rPr>
                        <a:t>Facility Name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Address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City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State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Zip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Phone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b"/>
                </a:tc>
                <a:extLst>
                  <a:ext uri="{0D108BD9-81ED-4DB2-BD59-A6C34878D82A}">
                    <a16:rowId xmlns:a16="http://schemas.microsoft.com/office/drawing/2014/main" val="3067046562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AllCity Family Health Care Center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3632 Nostrand Avenue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11229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332-4409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1365013999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Bay Ridge Surgi-Center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370 Bay Ridge Parkway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11206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833-7246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2815099252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 Plaza Ambulatory Surgical Center, Inc.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1901 Utica Avenue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11234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968-1515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1956675394"/>
                  </a:ext>
                </a:extLst>
              </a:tr>
              <a:tr h="44524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 Endoscopy SC, LLC dba Greater New York Endoscopy Surgical Center, PLLC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2211 Emmons Avenue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11235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368-2960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2646575242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 Eye Surgery Center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1301 Avenue J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11230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645-0600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3974061873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Digestive Diseases Diagnostic &amp; Treatment Center,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214 Avenue P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11204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339-5678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1341113711"/>
                  </a:ext>
                </a:extLst>
              </a:tr>
              <a:tr h="44524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Endoscopic Ambulatory Specialty Center of Bayridge, Inc.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7601 4th Avenue, Suite 1A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11209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745-8879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2336247259"/>
                  </a:ext>
                </a:extLst>
              </a:tr>
              <a:tr h="44524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Island Ambulatory Surgery Center,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2279-83 Coney Island Avenue, 1st Floor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11223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998-9400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4158596346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Moshenyat LLC dba Moshenyat Gastroenterology Center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1958 Ocean Ave 1st FL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11230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(718) 787-0980     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4234489581"/>
                  </a:ext>
                </a:extLst>
              </a:tr>
              <a:tr h="2475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PBGS,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14 Dekalb Avenue, 4th Floor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Brooklyn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11201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 dirty="0">
                          <a:effectLst/>
                        </a:rPr>
                        <a:t>(718) 408-4999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7" marR="10297" marT="10297" marB="0" anchor="ctr"/>
                </a:tc>
                <a:extLst>
                  <a:ext uri="{0D108BD9-81ED-4DB2-BD59-A6C34878D82A}">
                    <a16:rowId xmlns:a16="http://schemas.microsoft.com/office/drawing/2014/main" val="646853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17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B74DB-CE4B-7E78-F2C1-65E600A07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FD0173-45AA-54E7-343E-1FF721F4B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CONTRACTED AMBULATORY SURGERY CENTERS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BB3FC-293A-8283-5742-0353E544674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57C3A33-8797-B644-A994-F09AF5F50374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C49725-DBD2-9F01-8592-64701DF19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971054"/>
              </p:ext>
            </p:extLst>
          </p:nvPr>
        </p:nvGraphicFramePr>
        <p:xfrm>
          <a:off x="457200" y="1786238"/>
          <a:ext cx="11338563" cy="4072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8903">
                  <a:extLst>
                    <a:ext uri="{9D8B030D-6E8A-4147-A177-3AD203B41FA5}">
                      <a16:colId xmlns:a16="http://schemas.microsoft.com/office/drawing/2014/main" val="3489333568"/>
                    </a:ext>
                  </a:extLst>
                </a:gridCol>
                <a:gridCol w="2717236">
                  <a:extLst>
                    <a:ext uri="{9D8B030D-6E8A-4147-A177-3AD203B41FA5}">
                      <a16:colId xmlns:a16="http://schemas.microsoft.com/office/drawing/2014/main" val="465802173"/>
                    </a:ext>
                  </a:extLst>
                </a:gridCol>
                <a:gridCol w="1142475">
                  <a:extLst>
                    <a:ext uri="{9D8B030D-6E8A-4147-A177-3AD203B41FA5}">
                      <a16:colId xmlns:a16="http://schemas.microsoft.com/office/drawing/2014/main" val="3410580190"/>
                    </a:ext>
                  </a:extLst>
                </a:gridCol>
                <a:gridCol w="885161">
                  <a:extLst>
                    <a:ext uri="{9D8B030D-6E8A-4147-A177-3AD203B41FA5}">
                      <a16:colId xmlns:a16="http://schemas.microsoft.com/office/drawing/2014/main" val="324284564"/>
                    </a:ext>
                  </a:extLst>
                </a:gridCol>
                <a:gridCol w="854283">
                  <a:extLst>
                    <a:ext uri="{9D8B030D-6E8A-4147-A177-3AD203B41FA5}">
                      <a16:colId xmlns:a16="http://schemas.microsoft.com/office/drawing/2014/main" val="579862785"/>
                    </a:ext>
                  </a:extLst>
                </a:gridCol>
                <a:gridCol w="1530505">
                  <a:extLst>
                    <a:ext uri="{9D8B030D-6E8A-4147-A177-3AD203B41FA5}">
                      <a16:colId xmlns:a16="http://schemas.microsoft.com/office/drawing/2014/main" val="2093384819"/>
                    </a:ext>
                  </a:extLst>
                </a:gridCol>
              </a:tblGrid>
              <a:tr h="280370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Manhattan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025494"/>
                  </a:ext>
                </a:extLst>
              </a:tr>
              <a:tr h="280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 dirty="0">
                          <a:effectLst/>
                        </a:rPr>
                        <a:t>Facility Name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Address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City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State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Zip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Phone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87271673"/>
                  </a:ext>
                </a:extLst>
              </a:tr>
              <a:tr h="4450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5 East 98th Street LLC dba The Derfner Foundation Ambulatory Surgery Center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5 East 98th Street,14th Floor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10029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241-1941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448755083"/>
                  </a:ext>
                </a:extLst>
              </a:tr>
              <a:tr h="4450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Gramercy Park Digestive Disease Center, LLC dba GPDDC,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250 Park Avenue, South, 8th FL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10003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979-3237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3111216809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Hudson Surgery Center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234 East 23rd Street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10010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951-7020     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522936063"/>
                  </a:ext>
                </a:extLst>
              </a:tr>
              <a:tr h="4450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Hudson Yards Surgery Center, LLC dba Hudson Specialty Surgery Center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450 West 31st Street, Suite 2S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10001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(646) 930-2700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814546675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Kips Bay Endoscopy Center,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535 2nd Avenue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10016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889-5477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1026795619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Liberty Endoscopy Center,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156 William Street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10038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(646) 215-2244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7367738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Manhattan Endoscopy Center,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535 5th Avenue, 5th Floor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10017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(646) 524-1665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1154062658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Retinal Ambulatory Surgery Center of 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138-140 East 80th Street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10015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772-6830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2185709158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UWS ASC LLC, dba Upper Westside Endoscopy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230 West 74th Street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10023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(917) 677-0200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636638483"/>
                  </a:ext>
                </a:extLst>
              </a:tr>
              <a:tr h="24743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West Side GI, LLC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619 West 54th Street, 8th Flr.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10017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(212) 889-3142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3902906446"/>
                  </a:ext>
                </a:extLst>
              </a:tr>
              <a:tr h="4450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Yorkville Endoscopy, LLC dba The Endoscopy Center of 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201 East 93rd Street, 2nd Floor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New York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NY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>
                          <a:effectLst/>
                        </a:rPr>
                        <a:t>10128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 dirty="0">
                          <a:effectLst/>
                        </a:rPr>
                        <a:t>(212) 897-1006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93" marR="10293" marT="10293" marB="0" anchor="ctr"/>
                </a:tc>
                <a:extLst>
                  <a:ext uri="{0D108BD9-81ED-4DB2-BD59-A6C34878D82A}">
                    <a16:rowId xmlns:a16="http://schemas.microsoft.com/office/drawing/2014/main" val="46405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78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1408A-BC01-60FB-C60D-95FE0922E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3F487F4-B262-0143-95E4-744989B6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38560" cy="1074058"/>
          </a:xfrm>
        </p:spPr>
        <p:txBody>
          <a:bodyPr anchor="b">
            <a:normAutofit/>
          </a:bodyPr>
          <a:lstStyle/>
          <a:p>
            <a:r>
              <a:rPr lang="en-US" dirty="0"/>
              <a:t>CONTRACTED AMBULATORY SURGERY CENTERS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4165E-2771-8996-BDAC-3504AF77AF5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57C3A33-8797-B644-A994-F09AF5F50374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C617A56-DE83-1153-6FDA-A3F04F3F30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538434"/>
              </p:ext>
            </p:extLst>
          </p:nvPr>
        </p:nvGraphicFramePr>
        <p:xfrm>
          <a:off x="1252291" y="1652610"/>
          <a:ext cx="9748382" cy="4340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9948">
                  <a:extLst>
                    <a:ext uri="{9D8B030D-6E8A-4147-A177-3AD203B41FA5}">
                      <a16:colId xmlns:a16="http://schemas.microsoft.com/office/drawing/2014/main" val="889685043"/>
                    </a:ext>
                  </a:extLst>
                </a:gridCol>
                <a:gridCol w="2378158">
                  <a:extLst>
                    <a:ext uri="{9D8B030D-6E8A-4147-A177-3AD203B41FA5}">
                      <a16:colId xmlns:a16="http://schemas.microsoft.com/office/drawing/2014/main" val="1470624435"/>
                    </a:ext>
                  </a:extLst>
                </a:gridCol>
                <a:gridCol w="1181180">
                  <a:extLst>
                    <a:ext uri="{9D8B030D-6E8A-4147-A177-3AD203B41FA5}">
                      <a16:colId xmlns:a16="http://schemas.microsoft.com/office/drawing/2014/main" val="3165184113"/>
                    </a:ext>
                  </a:extLst>
                </a:gridCol>
                <a:gridCol w="691047">
                  <a:extLst>
                    <a:ext uri="{9D8B030D-6E8A-4147-A177-3AD203B41FA5}">
                      <a16:colId xmlns:a16="http://schemas.microsoft.com/office/drawing/2014/main" val="971398793"/>
                    </a:ext>
                  </a:extLst>
                </a:gridCol>
                <a:gridCol w="693073">
                  <a:extLst>
                    <a:ext uri="{9D8B030D-6E8A-4147-A177-3AD203B41FA5}">
                      <a16:colId xmlns:a16="http://schemas.microsoft.com/office/drawing/2014/main" val="2657624371"/>
                    </a:ext>
                  </a:extLst>
                </a:gridCol>
                <a:gridCol w="1004976">
                  <a:extLst>
                    <a:ext uri="{9D8B030D-6E8A-4147-A177-3AD203B41FA5}">
                      <a16:colId xmlns:a16="http://schemas.microsoft.com/office/drawing/2014/main" val="3375497547"/>
                    </a:ext>
                  </a:extLst>
                </a:gridCol>
              </a:tblGrid>
              <a:tr h="331022"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Queens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294203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Facility Name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Address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State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Zip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Phone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b"/>
                </a:tc>
                <a:extLst>
                  <a:ext uri="{0D108BD9-81ED-4DB2-BD59-A6C34878D82A}">
                    <a16:rowId xmlns:a16="http://schemas.microsoft.com/office/drawing/2014/main" val="2001080864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Mason ESC, LLC dba Mason Eye Surgery Center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105-12 101st Avenue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Ozone Park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11416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(718) 847-3600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556728528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New York Surgery Center Queens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46-04 31st Avenue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Astoria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11103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(718) 545-5050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13921092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NYEEQASC, LLC dba North Queens Surgical Center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500" u="none" strike="noStrike">
                          <a:effectLst/>
                        </a:rPr>
                        <a:t>45-64 Francis Lewis Boulevard, Suite 200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Bayside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11361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(929) 258-7720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2658256186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Queens Boulevard ASC, LLC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95-25 Queens Boulevard, 3rd Floor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Rego Park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11374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(718) 406-8000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1928864371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Queens Endoscopy ASC, LLC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176-60 Union Turnpike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Fresh Meadows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11366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(718) 425-3300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1065573003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Queens Surgical Center, LLC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3636 Main Street, Unit 1S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Flushing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11354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(718) 425-4850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3619816933"/>
                  </a:ext>
                </a:extLst>
              </a:tr>
              <a:tr h="5254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The Mackool Eye Institute, LLC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31-27 41st Street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Astoria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NY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>
                          <a:effectLst/>
                        </a:rPr>
                        <a:t>11103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u="none" strike="noStrike" dirty="0">
                          <a:effectLst/>
                        </a:rPr>
                        <a:t>(718) 728-3400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152" marR="12152" marT="12152" marB="0" anchor="ctr"/>
                </a:tc>
                <a:extLst>
                  <a:ext uri="{0D108BD9-81ED-4DB2-BD59-A6C34878D82A}">
                    <a16:rowId xmlns:a16="http://schemas.microsoft.com/office/drawing/2014/main" val="3112800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652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MPH Gold">
  <a:themeElements>
    <a:clrScheme name="Metro Gold">
      <a:dk1>
        <a:srgbClr val="00080E"/>
      </a:dk1>
      <a:lt1>
        <a:sysClr val="window" lastClr="FFFFFF"/>
      </a:lt1>
      <a:dk2>
        <a:srgbClr val="FFCF31"/>
      </a:dk2>
      <a:lt2>
        <a:srgbClr val="FFFFFF"/>
      </a:lt2>
      <a:accent1>
        <a:srgbClr val="D8AE30"/>
      </a:accent1>
      <a:accent2>
        <a:srgbClr val="B1852C"/>
      </a:accent2>
      <a:accent3>
        <a:srgbClr val="9C6126"/>
      </a:accent3>
      <a:accent4>
        <a:srgbClr val="ED1C26"/>
      </a:accent4>
      <a:accent5>
        <a:srgbClr val="F15F23"/>
      </a:accent5>
      <a:accent6>
        <a:srgbClr val="A8CF3B"/>
      </a:accent6>
      <a:hlink>
        <a:srgbClr val="0065B2"/>
      </a:hlink>
      <a:folHlink>
        <a:srgbClr val="8E459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AF74F13E85724B81AF0B016F2643B3" ma:contentTypeVersion="15" ma:contentTypeDescription="Create a new document." ma:contentTypeScope="" ma:versionID="836975959ba698dff8e13f5d900965c1">
  <xsd:schema xmlns:xsd="http://www.w3.org/2001/XMLSchema" xmlns:xs="http://www.w3.org/2001/XMLSchema" xmlns:p="http://schemas.microsoft.com/office/2006/metadata/properties" xmlns:ns2="0ec2e2e4-9c67-4687-b73c-75464b9f5617" xmlns:ns3="30990d6e-d303-4dd4-a136-d7467752abaf" targetNamespace="http://schemas.microsoft.com/office/2006/metadata/properties" ma:root="true" ma:fieldsID="843fa0559eb6e3bee0a24737034cdbc2" ns2:_="" ns3:_="">
    <xsd:import namespace="0ec2e2e4-9c67-4687-b73c-75464b9f5617"/>
    <xsd:import namespace="30990d6e-d303-4dd4-a136-d7467752ab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2e2e4-9c67-4687-b73c-75464b9f56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b16d5d7-de8b-49ef-b70f-9480b70c9b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90d6e-d303-4dd4-a136-d7467752ab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edb52d1-f144-42e4-a2e5-e3d03ac54b21}" ma:internalName="TaxCatchAll" ma:showField="CatchAllData" ma:web="30990d6e-d303-4dd4-a136-d7467752ab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990d6e-d303-4dd4-a136-d7467752abaf" xsi:nil="true"/>
    <lcf76f155ced4ddcb4097134ff3c332f xmlns="0ec2e2e4-9c67-4687-b73c-75464b9f56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0C4202-0C07-4B5B-B469-292D025F49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c2e2e4-9c67-4687-b73c-75464b9f5617"/>
    <ds:schemaRef ds:uri="30990d6e-d303-4dd4-a136-d7467752ab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C35ADB-F9C6-4ABA-8438-5D6764FEA8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4A2159-93CB-4A02-B11F-40008FF2262E}">
  <ds:schemaRefs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30990d6e-d303-4dd4-a136-d7467752abaf"/>
    <ds:schemaRef ds:uri="0ec2e2e4-9c67-4687-b73c-75464b9f561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10685</TotalTime>
  <Words>660</Words>
  <Application>Microsoft Office PowerPoint</Application>
  <PresentationFormat>Widescreen</PresentationFormat>
  <Paragraphs>228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MPH Gold</vt:lpstr>
      <vt:lpstr>CONTRACTED AMBULATORY SURGERY CENTERS</vt:lpstr>
      <vt:lpstr>CONTRACTED AMBULATORY SURGERY CENTERS</vt:lpstr>
      <vt:lpstr>CONTRACTED AMBULATORY SURGERY CENTERS</vt:lpstr>
      <vt:lpstr>CONTRACTED AMBULATORY SURGERY CENTERS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Laster-Clark, Elizabeth</cp:lastModifiedBy>
  <cp:revision>244</cp:revision>
  <cp:lastPrinted>2021-12-16T20:37:50Z</cp:lastPrinted>
  <dcterms:created xsi:type="dcterms:W3CDTF">2019-12-31T17:35:15Z</dcterms:created>
  <dcterms:modified xsi:type="dcterms:W3CDTF">2026-03-17T22:26:25Z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0x01010050AF74F13E85724B81AF0B016F2643B3</vt:lpwstr>
  </property>
  <property fmtid="{D5CDD505-2E9C-101B-9397-08002B2CF9AE}" pid="3" name="MediaServiceImageTags">
    <vt:lpwstr/>
  </property>
</Properties>
</file>