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553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B4C460-398C-4A9B-83B9-9483731FAA80}" v="221" dt="2024-09-11T14:53:46.82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lanc, Ruth" userId="5217342c-ff96-43b0-8a82-dcd564147be6" providerId="ADAL" clId="{4FB4C460-398C-4A9B-83B9-9483731FAA80}"/>
    <pc:docChg chg="undo custSel addSld delSld modSld">
      <pc:chgData name="Blanc, Ruth" userId="5217342c-ff96-43b0-8a82-dcd564147be6" providerId="ADAL" clId="{4FB4C460-398C-4A9B-83B9-9483731FAA80}" dt="2024-09-11T14:53:46.820" v="402" actId="114"/>
      <pc:docMkLst>
        <pc:docMk/>
      </pc:docMkLst>
      <pc:sldChg chg="modSp mod">
        <pc:chgData name="Blanc, Ruth" userId="5217342c-ff96-43b0-8a82-dcd564147be6" providerId="ADAL" clId="{4FB4C460-398C-4A9B-83B9-9483731FAA80}" dt="2024-09-11T14:09:47.225" v="10" actId="1076"/>
        <pc:sldMkLst>
          <pc:docMk/>
          <pc:sldMk cId="0" sldId="263"/>
        </pc:sldMkLst>
        <pc:spChg chg="mod">
          <ac:chgData name="Blanc, Ruth" userId="5217342c-ff96-43b0-8a82-dcd564147be6" providerId="ADAL" clId="{4FB4C460-398C-4A9B-83B9-9483731FAA80}" dt="2024-09-11T14:09:47.225" v="10" actId="1076"/>
          <ac:spMkLst>
            <pc:docMk/>
            <pc:sldMk cId="0" sldId="263"/>
            <ac:spMk id="3" creationId="{00000000-0000-0000-0000-000000000000}"/>
          </ac:spMkLst>
        </pc:spChg>
      </pc:sldChg>
      <pc:sldChg chg="modSp mod">
        <pc:chgData name="Blanc, Ruth" userId="5217342c-ff96-43b0-8a82-dcd564147be6" providerId="ADAL" clId="{4FB4C460-398C-4A9B-83B9-9483731FAA80}" dt="2024-09-11T14:11:41.172" v="25" actId="255"/>
        <pc:sldMkLst>
          <pc:docMk/>
          <pc:sldMk cId="0" sldId="266"/>
        </pc:sldMkLst>
        <pc:spChg chg="mod">
          <ac:chgData name="Blanc, Ruth" userId="5217342c-ff96-43b0-8a82-dcd564147be6" providerId="ADAL" clId="{4FB4C460-398C-4A9B-83B9-9483731FAA80}" dt="2024-09-11T14:11:06.022" v="21" actId="1076"/>
          <ac:spMkLst>
            <pc:docMk/>
            <pc:sldMk cId="0" sldId="266"/>
            <ac:spMk id="5" creationId="{00000000-0000-0000-0000-000000000000}"/>
          </ac:spMkLst>
        </pc:spChg>
        <pc:spChg chg="mod">
          <ac:chgData name="Blanc, Ruth" userId="5217342c-ff96-43b0-8a82-dcd564147be6" providerId="ADAL" clId="{4FB4C460-398C-4A9B-83B9-9483731FAA80}" dt="2024-09-11T14:11:41.172" v="25" actId="255"/>
          <ac:spMkLst>
            <pc:docMk/>
            <pc:sldMk cId="0" sldId="266"/>
            <ac:spMk id="6" creationId="{00000000-0000-0000-0000-000000000000}"/>
          </ac:spMkLst>
        </pc:spChg>
        <pc:grpChg chg="mod">
          <ac:chgData name="Blanc, Ruth" userId="5217342c-ff96-43b0-8a82-dcd564147be6" providerId="ADAL" clId="{4FB4C460-398C-4A9B-83B9-9483731FAA80}" dt="2024-09-11T14:10:48.426" v="19" actId="1076"/>
          <ac:grpSpMkLst>
            <pc:docMk/>
            <pc:sldMk cId="0" sldId="266"/>
            <ac:grpSpMk id="2" creationId="{00000000-0000-0000-0000-000000000000}"/>
          </ac:grpSpMkLst>
        </pc:grpChg>
      </pc:sldChg>
      <pc:sldChg chg="delSp new del mod">
        <pc:chgData name="Blanc, Ruth" userId="5217342c-ff96-43b0-8a82-dcd564147be6" providerId="ADAL" clId="{4FB4C460-398C-4A9B-83B9-9483731FAA80}" dt="2024-09-11T14:13:01.495" v="30" actId="47"/>
        <pc:sldMkLst>
          <pc:docMk/>
          <pc:sldMk cId="1760146543" sldId="281"/>
        </pc:sldMkLst>
        <pc:spChg chg="del">
          <ac:chgData name="Blanc, Ruth" userId="5217342c-ff96-43b0-8a82-dcd564147be6" providerId="ADAL" clId="{4FB4C460-398C-4A9B-83B9-9483731FAA80}" dt="2024-09-11T14:12:50.294" v="28" actId="478"/>
          <ac:spMkLst>
            <pc:docMk/>
            <pc:sldMk cId="1760146543" sldId="281"/>
            <ac:spMk id="2" creationId="{E63B83D9-6985-2F00-7640-971567D70374}"/>
          </ac:spMkLst>
        </pc:spChg>
        <pc:spChg chg="del">
          <ac:chgData name="Blanc, Ruth" userId="5217342c-ff96-43b0-8a82-dcd564147be6" providerId="ADAL" clId="{4FB4C460-398C-4A9B-83B9-9483731FAA80}" dt="2024-09-11T14:12:47.604" v="27" actId="478"/>
          <ac:spMkLst>
            <pc:docMk/>
            <pc:sldMk cId="1760146543" sldId="281"/>
            <ac:spMk id="3" creationId="{D12E6FA6-BBBC-0C12-EBFE-80A0254ACEB2}"/>
          </ac:spMkLst>
        </pc:spChg>
      </pc:sldChg>
      <pc:sldChg chg="addSp delSp modSp add mod modAnim">
        <pc:chgData name="Blanc, Ruth" userId="5217342c-ff96-43b0-8a82-dcd564147be6" providerId="ADAL" clId="{4FB4C460-398C-4A9B-83B9-9483731FAA80}" dt="2024-09-11T14:53:46.820" v="402" actId="114"/>
        <pc:sldMkLst>
          <pc:docMk/>
          <pc:sldMk cId="1478802415" sldId="2553"/>
        </pc:sldMkLst>
        <pc:spChg chg="del mod">
          <ac:chgData name="Blanc, Ruth" userId="5217342c-ff96-43b0-8a82-dcd564147be6" providerId="ADAL" clId="{4FB4C460-398C-4A9B-83B9-9483731FAA80}" dt="2024-09-11T14:17:03.927" v="61" actId="478"/>
          <ac:spMkLst>
            <pc:docMk/>
            <pc:sldMk cId="1478802415" sldId="2553"/>
            <ac:spMk id="2" creationId="{1133C721-364C-4F21-82E0-F25E8D5CA8CF}"/>
          </ac:spMkLst>
        </pc:spChg>
        <pc:spChg chg="mod">
          <ac:chgData name="Blanc, Ruth" userId="5217342c-ff96-43b0-8a82-dcd564147be6" providerId="ADAL" clId="{4FB4C460-398C-4A9B-83B9-9483731FAA80}" dt="2024-09-11T14:53:46.820" v="402" actId="114"/>
          <ac:spMkLst>
            <pc:docMk/>
            <pc:sldMk cId="1478802415" sldId="2553"/>
            <ac:spMk id="3" creationId="{798A5524-68E9-44B6-B355-3D577301A823}"/>
          </ac:spMkLst>
        </pc:spChg>
        <pc:spChg chg="add mod">
          <ac:chgData name="Blanc, Ruth" userId="5217342c-ff96-43b0-8a82-dcd564147be6" providerId="ADAL" clId="{4FB4C460-398C-4A9B-83B9-9483731FAA80}" dt="2024-09-11T14:17:24.717" v="64" actId="113"/>
          <ac:spMkLst>
            <pc:docMk/>
            <pc:sldMk cId="1478802415" sldId="2553"/>
            <ac:spMk id="5" creationId="{BFBBF13C-7404-F4E6-74F0-A4EEE4A9ACE1}"/>
          </ac:spMkLst>
        </pc:spChg>
        <pc:spChg chg="add del mod">
          <ac:chgData name="Blanc, Ruth" userId="5217342c-ff96-43b0-8a82-dcd564147be6" providerId="ADAL" clId="{4FB4C460-398C-4A9B-83B9-9483731FAA80}" dt="2024-09-11T14:35:29.955" v="176"/>
          <ac:spMkLst>
            <pc:docMk/>
            <pc:sldMk cId="1478802415" sldId="2553"/>
            <ac:spMk id="6" creationId="{9302EC9C-5E13-EC13-09A4-FADA3F2BCF60}"/>
          </ac:spMkLst>
        </pc:spChg>
        <pc:spChg chg="add mod">
          <ac:chgData name="Blanc, Ruth" userId="5217342c-ff96-43b0-8a82-dcd564147be6" providerId="ADAL" clId="{4FB4C460-398C-4A9B-83B9-9483731FAA80}" dt="2024-09-11T14:51:41.275" v="360" actId="14100"/>
          <ac:spMkLst>
            <pc:docMk/>
            <pc:sldMk cId="1478802415" sldId="2553"/>
            <ac:spMk id="10" creationId="{DB90512F-4DD6-B370-DA83-E9B6935276EC}"/>
          </ac:spMkLst>
        </pc:spChg>
        <pc:spChg chg="add mod">
          <ac:chgData name="Blanc, Ruth" userId="5217342c-ff96-43b0-8a82-dcd564147be6" providerId="ADAL" clId="{4FB4C460-398C-4A9B-83B9-9483731FAA80}" dt="2024-09-11T14:52:55.038" v="396" actId="113"/>
          <ac:spMkLst>
            <pc:docMk/>
            <pc:sldMk cId="1478802415" sldId="2553"/>
            <ac:spMk id="11" creationId="{99AE261B-BD31-B59F-8782-951D124C38E3}"/>
          </ac:spMkLst>
        </pc:spChg>
        <pc:picChg chg="add del mod">
          <ac:chgData name="Blanc, Ruth" userId="5217342c-ff96-43b0-8a82-dcd564147be6" providerId="ADAL" clId="{4FB4C460-398C-4A9B-83B9-9483731FAA80}" dt="2024-09-11T14:36:22.621" v="179" actId="478"/>
          <ac:picMkLst>
            <pc:docMk/>
            <pc:sldMk cId="1478802415" sldId="2553"/>
            <ac:picMk id="8" creationId="{02244310-7410-4168-4CFD-EF838B936B1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7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9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0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70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991DF6A-7476-8374-397C-66D014EF3017}"/>
              </a:ext>
            </a:extLst>
          </p:cNvPr>
          <p:cNvSpPr/>
          <p:nvPr userDrawn="1"/>
        </p:nvSpPr>
        <p:spPr>
          <a:xfrm>
            <a:off x="0" y="-7"/>
            <a:ext cx="12192000" cy="11343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11C99-6DCF-1B2B-68E3-31F3A94064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16535" y="-7"/>
            <a:ext cx="7358930" cy="954367"/>
          </a:xfrm>
        </p:spPr>
        <p:txBody>
          <a:bodyPr anchor="b"/>
          <a:lstStyle>
            <a:lvl1pPr>
              <a:defRPr sz="48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Contents</a:t>
            </a: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D00EB1DA-48E2-552D-390E-93B76B09D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843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F4EED3D-B130-481A-8ECD-A0040EAC36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E67E9C-E402-346E-D079-EA211EC5B3E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16535" y="1562581"/>
            <a:ext cx="7358930" cy="43410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0549700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991DF6A-7476-8374-397C-66D014EF3017}"/>
              </a:ext>
            </a:extLst>
          </p:cNvPr>
          <p:cNvSpPr/>
          <p:nvPr userDrawn="1"/>
        </p:nvSpPr>
        <p:spPr>
          <a:xfrm>
            <a:off x="0" y="-7"/>
            <a:ext cx="12192000" cy="61804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BCAD76A-447F-F7F2-0A6A-07254FB8730D}"/>
              </a:ext>
            </a:extLst>
          </p:cNvPr>
          <p:cNvSpPr/>
          <p:nvPr userDrawn="1"/>
        </p:nvSpPr>
        <p:spPr>
          <a:xfrm>
            <a:off x="1525856" y="2218275"/>
            <a:ext cx="2208862" cy="2012202"/>
          </a:xfrm>
          <a:custGeom>
            <a:avLst/>
            <a:gdLst>
              <a:gd name="connsiteX0" fmla="*/ 5637321 w 7528264"/>
              <a:gd name="connsiteY0" fmla="*/ 0 h 6889072"/>
              <a:gd name="connsiteX1" fmla="*/ 2024109 w 7528264"/>
              <a:gd name="connsiteY1" fmla="*/ 5024761 h 6889072"/>
              <a:gd name="connsiteX2" fmla="*/ 958789 w 7528264"/>
              <a:gd name="connsiteY2" fmla="*/ 3524435 h 6889072"/>
              <a:gd name="connsiteX3" fmla="*/ 0 w 7528264"/>
              <a:gd name="connsiteY3" fmla="*/ 4829453 h 6889072"/>
              <a:gd name="connsiteX4" fmla="*/ 1447061 w 7528264"/>
              <a:gd name="connsiteY4" fmla="*/ 6889072 h 6889072"/>
              <a:gd name="connsiteX5" fmla="*/ 2645546 w 7528264"/>
              <a:gd name="connsiteY5" fmla="*/ 6880195 h 6889072"/>
              <a:gd name="connsiteX6" fmla="*/ 7528264 w 7528264"/>
              <a:gd name="connsiteY6" fmla="*/ 0 h 6889072"/>
              <a:gd name="connsiteX7" fmla="*/ 5637321 w 7528264"/>
              <a:gd name="connsiteY7" fmla="*/ 0 h 688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28264" h="6889072">
                <a:moveTo>
                  <a:pt x="5637321" y="0"/>
                </a:moveTo>
                <a:lnTo>
                  <a:pt x="2024109" y="5024761"/>
                </a:lnTo>
                <a:lnTo>
                  <a:pt x="958789" y="3524435"/>
                </a:lnTo>
                <a:lnTo>
                  <a:pt x="0" y="4829453"/>
                </a:lnTo>
                <a:lnTo>
                  <a:pt x="1447061" y="6889072"/>
                </a:lnTo>
                <a:lnTo>
                  <a:pt x="2645546" y="6880195"/>
                </a:lnTo>
                <a:lnTo>
                  <a:pt x="7528264" y="0"/>
                </a:lnTo>
                <a:lnTo>
                  <a:pt x="5637321" y="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11C99-6DCF-1B2B-68E3-31F3A94064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25847" y="2069176"/>
            <a:ext cx="7358930" cy="2605497"/>
          </a:xfrm>
        </p:spPr>
        <p:txBody>
          <a:bodyPr/>
          <a:lstStyle>
            <a:lvl1pPr>
              <a:defRPr sz="88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Section Divider Title</a:t>
            </a: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D00EB1DA-48E2-552D-390E-93B76B09D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843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F4EED3D-B130-481A-8ECD-A0040EAC36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3506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991DF6A-7476-8374-397C-66D014EF3017}"/>
              </a:ext>
            </a:extLst>
          </p:cNvPr>
          <p:cNvSpPr/>
          <p:nvPr userDrawn="1"/>
        </p:nvSpPr>
        <p:spPr>
          <a:xfrm>
            <a:off x="0" y="-8"/>
            <a:ext cx="12192000" cy="68580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FA46D8F-B440-E6A5-259A-83D6CA5AD8A3}"/>
              </a:ext>
            </a:extLst>
          </p:cNvPr>
          <p:cNvSpPr/>
          <p:nvPr userDrawn="1"/>
        </p:nvSpPr>
        <p:spPr>
          <a:xfrm>
            <a:off x="-1007378" y="-8"/>
            <a:ext cx="7528264" cy="6858007"/>
          </a:xfrm>
          <a:custGeom>
            <a:avLst/>
            <a:gdLst>
              <a:gd name="connsiteX0" fmla="*/ 5637321 w 7528264"/>
              <a:gd name="connsiteY0" fmla="*/ 0 h 6889072"/>
              <a:gd name="connsiteX1" fmla="*/ 2024109 w 7528264"/>
              <a:gd name="connsiteY1" fmla="*/ 5024761 h 6889072"/>
              <a:gd name="connsiteX2" fmla="*/ 958789 w 7528264"/>
              <a:gd name="connsiteY2" fmla="*/ 3524435 h 6889072"/>
              <a:gd name="connsiteX3" fmla="*/ 0 w 7528264"/>
              <a:gd name="connsiteY3" fmla="*/ 4829453 h 6889072"/>
              <a:gd name="connsiteX4" fmla="*/ 1447061 w 7528264"/>
              <a:gd name="connsiteY4" fmla="*/ 6889072 h 6889072"/>
              <a:gd name="connsiteX5" fmla="*/ 2645546 w 7528264"/>
              <a:gd name="connsiteY5" fmla="*/ 6880195 h 6889072"/>
              <a:gd name="connsiteX6" fmla="*/ 7528264 w 7528264"/>
              <a:gd name="connsiteY6" fmla="*/ 0 h 6889072"/>
              <a:gd name="connsiteX7" fmla="*/ 5637321 w 7528264"/>
              <a:gd name="connsiteY7" fmla="*/ 0 h 688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28264" h="6889072">
                <a:moveTo>
                  <a:pt x="5637321" y="0"/>
                </a:moveTo>
                <a:lnTo>
                  <a:pt x="2024109" y="5024761"/>
                </a:lnTo>
                <a:lnTo>
                  <a:pt x="958789" y="3524435"/>
                </a:lnTo>
                <a:lnTo>
                  <a:pt x="0" y="4829453"/>
                </a:lnTo>
                <a:lnTo>
                  <a:pt x="1447061" y="6889072"/>
                </a:lnTo>
                <a:lnTo>
                  <a:pt x="2645546" y="6880195"/>
                </a:lnTo>
                <a:lnTo>
                  <a:pt x="7528264" y="0"/>
                </a:lnTo>
                <a:lnTo>
                  <a:pt x="5637321" y="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D00EB1DA-48E2-552D-390E-93B76B09D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843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F4EED3D-B130-481A-8ECD-A0040EAC36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11C99-6DCF-1B2B-68E3-31F3A94064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3100" y="762924"/>
            <a:ext cx="10645799" cy="5332141"/>
          </a:xfrm>
        </p:spPr>
        <p:txBody>
          <a:bodyPr anchor="ctr"/>
          <a:lstStyle>
            <a:lvl1pPr algn="ctr">
              <a:defRPr sz="88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Section Divider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12642B-675C-7DE1-4488-91874ACAA2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8862" y="6081408"/>
            <a:ext cx="3404212" cy="77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27725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991DF6A-7476-8374-397C-66D014EF3017}"/>
              </a:ext>
            </a:extLst>
          </p:cNvPr>
          <p:cNvSpPr/>
          <p:nvPr userDrawn="1"/>
        </p:nvSpPr>
        <p:spPr>
          <a:xfrm>
            <a:off x="0" y="-8"/>
            <a:ext cx="12192000" cy="67627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D00EB1DA-48E2-552D-390E-93B76B09D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843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F4EED3D-B130-481A-8ECD-A0040EAC36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11C99-6DCF-1B2B-68E3-31F3A94064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38701" y="3153569"/>
            <a:ext cx="6972300" cy="3017457"/>
          </a:xfrm>
        </p:spPr>
        <p:txBody>
          <a:bodyPr anchor="t"/>
          <a:lstStyle>
            <a:lvl1pPr algn="l">
              <a:defRPr sz="72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Section </a:t>
            </a:r>
            <a:br>
              <a:rPr lang="en-US"/>
            </a:br>
            <a:r>
              <a:rPr lang="en-US"/>
              <a:t>Divider Title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C50BB4F-171F-D597-7B63-B8CF4EBC6166}"/>
              </a:ext>
            </a:extLst>
          </p:cNvPr>
          <p:cNvSpPr/>
          <p:nvPr userDrawn="1"/>
        </p:nvSpPr>
        <p:spPr>
          <a:xfrm>
            <a:off x="-991238" y="0"/>
            <a:ext cx="7547159" cy="6858000"/>
          </a:xfrm>
          <a:custGeom>
            <a:avLst/>
            <a:gdLst>
              <a:gd name="connsiteX0" fmla="*/ 5637321 w 7528264"/>
              <a:gd name="connsiteY0" fmla="*/ 0 h 6889072"/>
              <a:gd name="connsiteX1" fmla="*/ 2024109 w 7528264"/>
              <a:gd name="connsiteY1" fmla="*/ 5024761 h 6889072"/>
              <a:gd name="connsiteX2" fmla="*/ 958789 w 7528264"/>
              <a:gd name="connsiteY2" fmla="*/ 3524435 h 6889072"/>
              <a:gd name="connsiteX3" fmla="*/ 0 w 7528264"/>
              <a:gd name="connsiteY3" fmla="*/ 4829453 h 6889072"/>
              <a:gd name="connsiteX4" fmla="*/ 1447061 w 7528264"/>
              <a:gd name="connsiteY4" fmla="*/ 6889072 h 6889072"/>
              <a:gd name="connsiteX5" fmla="*/ 2645546 w 7528264"/>
              <a:gd name="connsiteY5" fmla="*/ 6880195 h 6889072"/>
              <a:gd name="connsiteX6" fmla="*/ 7528264 w 7528264"/>
              <a:gd name="connsiteY6" fmla="*/ 0 h 6889072"/>
              <a:gd name="connsiteX7" fmla="*/ 5637321 w 7528264"/>
              <a:gd name="connsiteY7" fmla="*/ 0 h 688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28264" h="6889072">
                <a:moveTo>
                  <a:pt x="5637321" y="0"/>
                </a:moveTo>
                <a:lnTo>
                  <a:pt x="2024109" y="5024761"/>
                </a:lnTo>
                <a:lnTo>
                  <a:pt x="958789" y="3524435"/>
                </a:lnTo>
                <a:lnTo>
                  <a:pt x="0" y="4829453"/>
                </a:lnTo>
                <a:lnTo>
                  <a:pt x="1447061" y="6889072"/>
                </a:lnTo>
                <a:lnTo>
                  <a:pt x="2645546" y="6880195"/>
                </a:lnTo>
                <a:lnTo>
                  <a:pt x="7528264" y="0"/>
                </a:lnTo>
                <a:lnTo>
                  <a:pt x="563732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663189-B689-FA7E-C80E-C085E30F51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081408"/>
            <a:ext cx="3404212" cy="77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06817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9D0C7-EB8D-AB4F-849C-A73E2AB3DA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11341100" cy="107899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err="1"/>
              <a:t>TexT</a:t>
            </a:r>
            <a:r>
              <a:rPr lang="en-US"/>
              <a:t> Slide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B6CE22-FB8D-D242-AFD3-862C54D6A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800" y="6284325"/>
            <a:ext cx="2743200" cy="365125"/>
          </a:xfrm>
          <a:prstGeom prst="rect">
            <a:avLst/>
          </a:prstGeom>
        </p:spPr>
        <p:txBody>
          <a:bodyPr/>
          <a:lstStyle/>
          <a:p>
            <a:fld id="{157C3A33-8797-B644-A994-F09AF5F5037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DB114FE-8B7D-E146-A724-04992485D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11341100" cy="45886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3555061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for L&amp;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9D0C7-EB8D-AB4F-849C-A73E2AB3DA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11341100" cy="107899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Icons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B6CE22-FB8D-D242-AFD3-862C54D6A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800" y="6284325"/>
            <a:ext cx="2743200" cy="365125"/>
          </a:xfrm>
          <a:prstGeom prst="rect">
            <a:avLst/>
          </a:prstGeom>
        </p:spPr>
        <p:txBody>
          <a:bodyPr/>
          <a:lstStyle/>
          <a:p>
            <a:fld id="{157C3A33-8797-B644-A994-F09AF5F5037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DB114FE-8B7D-E146-A724-04992485D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11341100" cy="45886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6305395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118282"/>
            <a:ext cx="11338560" cy="492125"/>
          </a:xfrm>
        </p:spPr>
        <p:txBody>
          <a:bodyPr anchor="ctr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Use this space for one line subhead if needed | One line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cap="all" baseline="0"/>
            </a:lvl1pPr>
          </a:lstStyle>
          <a:p>
            <a:r>
              <a:rPr lang="en-US"/>
              <a:t>Multimedia Slide</a:t>
            </a:r>
          </a:p>
        </p:txBody>
      </p:sp>
      <p:sp>
        <p:nvSpPr>
          <p:cNvPr id="20" name="Rectangle 19" hidden="1"/>
          <p:cNvSpPr/>
          <p:nvPr userDrawn="1">
            <p:custDataLst>
              <p:tags r:id="rId2"/>
            </p:custDataLst>
          </p:nvPr>
        </p:nvSpPr>
        <p:spPr>
          <a:xfrm>
            <a:off x="457200" y="1143000"/>
            <a:ext cx="11353800" cy="48499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21" name="Rectangle 20" hidden="1"/>
          <p:cNvSpPr/>
          <p:nvPr userDrawn="1">
            <p:custDataLst>
              <p:tags r:id="rId3"/>
            </p:custDataLst>
          </p:nvPr>
        </p:nvSpPr>
        <p:spPr>
          <a:xfrm>
            <a:off x="304800" y="6084051"/>
            <a:ext cx="2214664" cy="6178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22" name="Rectangle 21" hidden="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1999" cy="4180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23" name="Rectangle 22" hidden="1"/>
          <p:cNvSpPr/>
          <p:nvPr userDrawn="1">
            <p:custDataLst>
              <p:tags r:id="rId5"/>
            </p:custDataLst>
          </p:nvPr>
        </p:nvSpPr>
        <p:spPr>
          <a:xfrm>
            <a:off x="5229225" y="6392987"/>
            <a:ext cx="6648450" cy="5107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4"/>
          </p:nvPr>
        </p:nvSpPr>
        <p:spPr>
          <a:xfrm>
            <a:off x="9067800" y="6284325"/>
            <a:ext cx="2743200" cy="365125"/>
          </a:xfrm>
          <a:prstGeom prst="rect">
            <a:avLst/>
          </a:prstGeom>
        </p:spPr>
        <p:txBody>
          <a:bodyPr/>
          <a:lstStyle/>
          <a:p>
            <a:fld id="{901F1369-4AEB-4520-96C0-9F78886180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B9C91F6-19A4-60D8-C2FA-A0CB4D8E4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52610"/>
            <a:ext cx="11338560" cy="43402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318170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range title 1">
            <a:extLst>
              <a:ext uri="{FF2B5EF4-FFF2-40B4-BE49-F238E27FC236}">
                <a16:creationId xmlns:a16="http://schemas.microsoft.com/office/drawing/2014/main" id="{4736416D-EB4F-4346-8783-FC896DC0CA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4515" y="3868738"/>
            <a:ext cx="10628960" cy="45720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Type subhead in 16 pt orange | Max two lines</a:t>
            </a:r>
          </a:p>
        </p:txBody>
      </p:sp>
      <p:sp>
        <p:nvSpPr>
          <p:cNvPr id="10" name="Circle 1"/>
          <p:cNvSpPr>
            <a:spLocks noGrp="1"/>
          </p:cNvSpPr>
          <p:nvPr>
            <p:ph type="body" sz="quarter" idx="14" hasCustomPrompt="1"/>
          </p:nvPr>
        </p:nvSpPr>
        <p:spPr>
          <a:xfrm>
            <a:off x="5163312" y="1828800"/>
            <a:ext cx="1865376" cy="1866900"/>
          </a:xfrm>
          <a:prstGeom prst="ellipse">
            <a:avLst/>
          </a:prstGeom>
          <a:ln w="19050">
            <a:solidFill>
              <a:srgbClr val="FFD030"/>
            </a:solidFill>
          </a:ln>
        </p:spPr>
        <p:txBody>
          <a:bodyPr anchor="ctr"/>
          <a:lstStyle>
            <a:lvl1pPr algn="ctr">
              <a:buNone/>
              <a:defRPr sz="12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/>
              <a:t>Place icon here. To hide this text, place cursor then hit space bar. Duplicate or delete as needed.</a:t>
            </a:r>
          </a:p>
        </p:txBody>
      </p:sp>
      <p:sp>
        <p:nvSpPr>
          <p:cNvPr id="6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118282"/>
            <a:ext cx="11338560" cy="492125"/>
          </a:xfrm>
        </p:spPr>
        <p:txBody>
          <a:bodyPr anchor="ctr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Use this space for one line subhead if needed | One line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cap="all" baseline="0"/>
            </a:lvl1pPr>
          </a:lstStyle>
          <a:p>
            <a:r>
              <a:rPr lang="en-US"/>
              <a:t>One Icon Layout</a:t>
            </a:r>
          </a:p>
        </p:txBody>
      </p:sp>
      <p:sp>
        <p:nvSpPr>
          <p:cNvPr id="20" name="Rectangle 19" hidden="1"/>
          <p:cNvSpPr/>
          <p:nvPr userDrawn="1">
            <p:custDataLst>
              <p:tags r:id="rId1"/>
            </p:custDataLst>
          </p:nvPr>
        </p:nvSpPr>
        <p:spPr>
          <a:xfrm>
            <a:off x="457200" y="1143000"/>
            <a:ext cx="11353800" cy="48499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21" name="Rectangle 20" hidden="1"/>
          <p:cNvSpPr/>
          <p:nvPr userDrawn="1">
            <p:custDataLst>
              <p:tags r:id="rId2"/>
            </p:custDataLst>
          </p:nvPr>
        </p:nvSpPr>
        <p:spPr>
          <a:xfrm>
            <a:off x="304800" y="6084051"/>
            <a:ext cx="2214664" cy="6178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22" name="Rectangle 2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1999" cy="4180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23" name="Rectangle 22" hidden="1"/>
          <p:cNvSpPr/>
          <p:nvPr userDrawn="1">
            <p:custDataLst>
              <p:tags r:id="rId4"/>
            </p:custDataLst>
          </p:nvPr>
        </p:nvSpPr>
        <p:spPr>
          <a:xfrm>
            <a:off x="5229225" y="6392987"/>
            <a:ext cx="6648450" cy="5107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4"/>
          </p:nvPr>
        </p:nvSpPr>
        <p:spPr>
          <a:xfrm>
            <a:off x="9067800" y="6284325"/>
            <a:ext cx="2743200" cy="365125"/>
          </a:xfrm>
          <a:prstGeom prst="rect">
            <a:avLst/>
          </a:prstGeom>
        </p:spPr>
        <p:txBody>
          <a:bodyPr/>
          <a:lstStyle/>
          <a:p>
            <a:fld id="{901F1369-4AEB-4520-96C0-9F78886180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41F8632-57B2-5648-DB17-D31A1B2360BD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784512" y="4401689"/>
            <a:ext cx="10628959" cy="1548944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352193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range title 1">
            <a:extLst>
              <a:ext uri="{FF2B5EF4-FFF2-40B4-BE49-F238E27FC236}">
                <a16:creationId xmlns:a16="http://schemas.microsoft.com/office/drawing/2014/main" id="{4736416D-EB4F-4346-8783-FC896DC0CA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4514" y="3868738"/>
            <a:ext cx="4977306" cy="45720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Type subhead in 16 pt orange | Max two lines</a:t>
            </a:r>
          </a:p>
        </p:txBody>
      </p:sp>
      <p:sp>
        <p:nvSpPr>
          <p:cNvPr id="18" name="Orange title 2">
            <a:extLst>
              <a:ext uri="{FF2B5EF4-FFF2-40B4-BE49-F238E27FC236}">
                <a16:creationId xmlns:a16="http://schemas.microsoft.com/office/drawing/2014/main" id="{5BAB981D-A627-42CC-B2DE-02C26E3DF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30182" y="3865340"/>
            <a:ext cx="4977308" cy="45720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Type subhead in 16 pt orange | Max two lines</a:t>
            </a:r>
          </a:p>
        </p:txBody>
      </p:sp>
      <p:sp>
        <p:nvSpPr>
          <p:cNvPr id="11" name="Circle 2"/>
          <p:cNvSpPr>
            <a:spLocks noGrp="1"/>
          </p:cNvSpPr>
          <p:nvPr>
            <p:ph type="body" sz="quarter" idx="15" hasCustomPrompt="1"/>
          </p:nvPr>
        </p:nvSpPr>
        <p:spPr>
          <a:xfrm>
            <a:off x="7986148" y="1828800"/>
            <a:ext cx="1865376" cy="1866900"/>
          </a:xfrm>
          <a:prstGeom prst="ellipse">
            <a:avLst/>
          </a:prstGeom>
          <a:ln w="19050">
            <a:solidFill>
              <a:srgbClr val="FFD030"/>
            </a:solidFill>
          </a:ln>
        </p:spPr>
        <p:txBody>
          <a:bodyPr anchor="ctr"/>
          <a:lstStyle>
            <a:lvl1pPr algn="ctr">
              <a:buNone/>
              <a:defRPr sz="12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/>
              <a:t>Place icon here. To hide this text, place cursor then hit space bar. Duplicate or delete as needed.</a:t>
            </a:r>
          </a:p>
        </p:txBody>
      </p:sp>
      <p:sp>
        <p:nvSpPr>
          <p:cNvPr id="10" name="Circle 1"/>
          <p:cNvSpPr>
            <a:spLocks noGrp="1"/>
          </p:cNvSpPr>
          <p:nvPr>
            <p:ph type="body" sz="quarter" idx="14" hasCustomPrompt="1"/>
          </p:nvPr>
        </p:nvSpPr>
        <p:spPr>
          <a:xfrm>
            <a:off x="2340478" y="1828800"/>
            <a:ext cx="1865376" cy="1866900"/>
          </a:xfrm>
          <a:prstGeom prst="ellipse">
            <a:avLst/>
          </a:prstGeom>
          <a:ln w="19050">
            <a:solidFill>
              <a:srgbClr val="FFD030"/>
            </a:solidFill>
          </a:ln>
        </p:spPr>
        <p:txBody>
          <a:bodyPr anchor="ctr"/>
          <a:lstStyle>
            <a:lvl1pPr algn="ctr">
              <a:buNone/>
              <a:defRPr sz="12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/>
              <a:t>Place icon here. To hide this text, place cursor then hit space bar. Duplicate or delete as needed.</a:t>
            </a:r>
          </a:p>
        </p:txBody>
      </p:sp>
      <p:sp>
        <p:nvSpPr>
          <p:cNvPr id="6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118282"/>
            <a:ext cx="11338560" cy="492125"/>
          </a:xfrm>
        </p:spPr>
        <p:txBody>
          <a:bodyPr anchor="ctr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Use this space for one line subhead if needed | One line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cap="all" baseline="0"/>
            </a:lvl1pPr>
          </a:lstStyle>
          <a:p>
            <a:r>
              <a:rPr lang="en-US"/>
              <a:t>Two Icons layout</a:t>
            </a:r>
          </a:p>
        </p:txBody>
      </p:sp>
      <p:sp>
        <p:nvSpPr>
          <p:cNvPr id="20" name="Rectangle 19" hidden="1"/>
          <p:cNvSpPr/>
          <p:nvPr userDrawn="1">
            <p:custDataLst>
              <p:tags r:id="rId1"/>
            </p:custDataLst>
          </p:nvPr>
        </p:nvSpPr>
        <p:spPr>
          <a:xfrm>
            <a:off x="457200" y="1143000"/>
            <a:ext cx="11353800" cy="48499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21" name="Rectangle 20" hidden="1"/>
          <p:cNvSpPr/>
          <p:nvPr userDrawn="1">
            <p:custDataLst>
              <p:tags r:id="rId2"/>
            </p:custDataLst>
          </p:nvPr>
        </p:nvSpPr>
        <p:spPr>
          <a:xfrm>
            <a:off x="304800" y="6084051"/>
            <a:ext cx="2214664" cy="6178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22" name="Rectangle 2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1999" cy="4180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23" name="Rectangle 22" hidden="1"/>
          <p:cNvSpPr/>
          <p:nvPr userDrawn="1">
            <p:custDataLst>
              <p:tags r:id="rId4"/>
            </p:custDataLst>
          </p:nvPr>
        </p:nvSpPr>
        <p:spPr>
          <a:xfrm>
            <a:off x="5229225" y="6392987"/>
            <a:ext cx="6648450" cy="5107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4"/>
          </p:nvPr>
        </p:nvSpPr>
        <p:spPr>
          <a:xfrm>
            <a:off x="9067800" y="6284325"/>
            <a:ext cx="2743200" cy="365125"/>
          </a:xfrm>
          <a:prstGeom prst="rect">
            <a:avLst/>
          </a:prstGeom>
        </p:spPr>
        <p:txBody>
          <a:bodyPr/>
          <a:lstStyle/>
          <a:p>
            <a:fld id="{901F1369-4AEB-4520-96C0-9F78886180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6C14E0A-FF23-51E3-9DFF-15FEF58154A7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784510" y="4401689"/>
            <a:ext cx="4977309" cy="1548944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ADC5170-75F4-51FC-412C-B1A10CBA2C2D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6430181" y="4401689"/>
            <a:ext cx="4977309" cy="1548944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206678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range title 1">
            <a:extLst>
              <a:ext uri="{FF2B5EF4-FFF2-40B4-BE49-F238E27FC236}">
                <a16:creationId xmlns:a16="http://schemas.microsoft.com/office/drawing/2014/main" id="{4736416D-EB4F-4346-8783-FC896DC0CA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4514" y="3868738"/>
            <a:ext cx="3335482" cy="45720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Type subhead in 16 pt orange | Max two lines</a:t>
            </a:r>
          </a:p>
        </p:txBody>
      </p:sp>
      <p:sp>
        <p:nvSpPr>
          <p:cNvPr id="18" name="Orange title 2">
            <a:extLst>
              <a:ext uri="{FF2B5EF4-FFF2-40B4-BE49-F238E27FC236}">
                <a16:creationId xmlns:a16="http://schemas.microsoft.com/office/drawing/2014/main" id="{5BAB981D-A627-42CC-B2DE-02C26E3DF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36843" y="3865340"/>
            <a:ext cx="3335482" cy="45720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Type subhead in 16 pt orange | Max two lines</a:t>
            </a:r>
          </a:p>
        </p:txBody>
      </p:sp>
      <p:sp>
        <p:nvSpPr>
          <p:cNvPr id="19" name="Orange title 3">
            <a:extLst>
              <a:ext uri="{FF2B5EF4-FFF2-40B4-BE49-F238E27FC236}">
                <a16:creationId xmlns:a16="http://schemas.microsoft.com/office/drawing/2014/main" id="{E65F5722-9D51-4EC9-BA8C-FDC59DB846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75761" y="3865340"/>
            <a:ext cx="3335482" cy="45720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Type subhead in 16 pt orange | Max two lines</a:t>
            </a:r>
          </a:p>
        </p:txBody>
      </p:sp>
      <p:sp>
        <p:nvSpPr>
          <p:cNvPr id="12" name="Circle 3"/>
          <p:cNvSpPr>
            <a:spLocks noGrp="1"/>
          </p:cNvSpPr>
          <p:nvPr>
            <p:ph type="body" sz="quarter" idx="16" hasCustomPrompt="1"/>
          </p:nvPr>
        </p:nvSpPr>
        <p:spPr>
          <a:xfrm>
            <a:off x="8910814" y="1828800"/>
            <a:ext cx="1865376" cy="1866900"/>
          </a:xfrm>
          <a:prstGeom prst="ellipse">
            <a:avLst/>
          </a:prstGeom>
          <a:ln w="19050">
            <a:solidFill>
              <a:srgbClr val="FFD030"/>
            </a:solidFill>
          </a:ln>
        </p:spPr>
        <p:txBody>
          <a:bodyPr anchor="ctr"/>
          <a:lstStyle>
            <a:lvl1pPr algn="ctr">
              <a:buNone/>
              <a:defRPr sz="12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/>
              <a:t>Place icon here. To hide this text, place cursor then hit space bar. Duplicate or delete as needed.</a:t>
            </a:r>
          </a:p>
        </p:txBody>
      </p:sp>
      <p:sp>
        <p:nvSpPr>
          <p:cNvPr id="11" name="Circle 2"/>
          <p:cNvSpPr>
            <a:spLocks noGrp="1"/>
          </p:cNvSpPr>
          <p:nvPr>
            <p:ph type="body" sz="quarter" idx="15" hasCustomPrompt="1"/>
          </p:nvPr>
        </p:nvSpPr>
        <p:spPr>
          <a:xfrm>
            <a:off x="5171896" y="1828800"/>
            <a:ext cx="1865376" cy="1866900"/>
          </a:xfrm>
          <a:prstGeom prst="ellipse">
            <a:avLst/>
          </a:prstGeom>
          <a:ln w="19050">
            <a:solidFill>
              <a:srgbClr val="FFD030"/>
            </a:solidFill>
          </a:ln>
        </p:spPr>
        <p:txBody>
          <a:bodyPr anchor="ctr"/>
          <a:lstStyle>
            <a:lvl1pPr algn="ctr">
              <a:buNone/>
              <a:defRPr sz="12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/>
              <a:t>Place icon here. To hide this text, place cursor then hit space bar. Duplicate or delete as needed.</a:t>
            </a:r>
          </a:p>
        </p:txBody>
      </p:sp>
      <p:sp>
        <p:nvSpPr>
          <p:cNvPr id="10" name="Circle 1"/>
          <p:cNvSpPr>
            <a:spLocks noGrp="1"/>
          </p:cNvSpPr>
          <p:nvPr>
            <p:ph type="body" sz="quarter" idx="14" hasCustomPrompt="1"/>
          </p:nvPr>
        </p:nvSpPr>
        <p:spPr>
          <a:xfrm>
            <a:off x="1519566" y="1828800"/>
            <a:ext cx="1865376" cy="1866900"/>
          </a:xfrm>
          <a:prstGeom prst="ellipse">
            <a:avLst/>
          </a:prstGeom>
          <a:ln w="19050">
            <a:solidFill>
              <a:srgbClr val="FFD030"/>
            </a:solidFill>
          </a:ln>
        </p:spPr>
        <p:txBody>
          <a:bodyPr anchor="ctr"/>
          <a:lstStyle>
            <a:lvl1pPr algn="ctr">
              <a:buNone/>
              <a:defRPr sz="12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/>
              <a:t>Place icon here. To hide this text, place cursor then hit space bar. Duplicate or delete as needed.</a:t>
            </a:r>
          </a:p>
        </p:txBody>
      </p:sp>
      <p:sp>
        <p:nvSpPr>
          <p:cNvPr id="6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118282"/>
            <a:ext cx="11338560" cy="492125"/>
          </a:xfrm>
        </p:spPr>
        <p:txBody>
          <a:bodyPr anchor="ctr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Use this space for one line subhead if needed | One line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cap="all" baseline="0"/>
            </a:lvl1pPr>
          </a:lstStyle>
          <a:p>
            <a:r>
              <a:rPr lang="en-US"/>
              <a:t>Three Icons Layout</a:t>
            </a:r>
          </a:p>
        </p:txBody>
      </p:sp>
      <p:sp>
        <p:nvSpPr>
          <p:cNvPr id="20" name="Rectangle 19" hidden="1"/>
          <p:cNvSpPr/>
          <p:nvPr userDrawn="1">
            <p:custDataLst>
              <p:tags r:id="rId1"/>
            </p:custDataLst>
          </p:nvPr>
        </p:nvSpPr>
        <p:spPr>
          <a:xfrm>
            <a:off x="457200" y="1143000"/>
            <a:ext cx="11353800" cy="48499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21" name="Rectangle 20" hidden="1"/>
          <p:cNvSpPr/>
          <p:nvPr userDrawn="1">
            <p:custDataLst>
              <p:tags r:id="rId2"/>
            </p:custDataLst>
          </p:nvPr>
        </p:nvSpPr>
        <p:spPr>
          <a:xfrm>
            <a:off x="304800" y="6084051"/>
            <a:ext cx="2214664" cy="6178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22" name="Rectangle 2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1999" cy="4180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23" name="Rectangle 22" hidden="1"/>
          <p:cNvSpPr/>
          <p:nvPr userDrawn="1">
            <p:custDataLst>
              <p:tags r:id="rId4"/>
            </p:custDataLst>
          </p:nvPr>
        </p:nvSpPr>
        <p:spPr>
          <a:xfrm>
            <a:off x="5229225" y="6392987"/>
            <a:ext cx="6648450" cy="5107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4"/>
          </p:nvPr>
        </p:nvSpPr>
        <p:spPr>
          <a:xfrm>
            <a:off x="9067800" y="6284325"/>
            <a:ext cx="2743200" cy="365125"/>
          </a:xfrm>
          <a:prstGeom prst="rect">
            <a:avLst/>
          </a:prstGeom>
        </p:spPr>
        <p:txBody>
          <a:bodyPr/>
          <a:lstStyle/>
          <a:p>
            <a:fld id="{901F1369-4AEB-4520-96C0-9F78886180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5E607CF-7910-12BC-6C4E-638DE184539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784513" y="4401689"/>
            <a:ext cx="3335482" cy="1548944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AB7BC15-283C-76D1-D94B-9B00A084DD44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4436843" y="4401689"/>
            <a:ext cx="3335482" cy="1548944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C38E2C0-FE94-07B5-BE55-E2EE5CF2D038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8175761" y="4401689"/>
            <a:ext cx="3335482" cy="1548944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91094795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 u="sng">
                <a:solidFill>
                  <a:srgbClr val="00070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70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FE4E1-3388-5ACB-7650-0E26E3468C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VERTICAL LIST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E94348-AFAD-F88C-9054-6A6165BBAF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EED3D-B130-481A-8ECD-A0040EAC36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B0F2177-8333-9201-87A4-C9215311BD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03860" y="1486173"/>
            <a:ext cx="2738482" cy="661987"/>
          </a:xfrm>
        </p:spPr>
        <p:txBody>
          <a:bodyPr anchor="ctr"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5FEAF28F-78B4-B6EF-BD99-8412684CD6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03860" y="2395222"/>
            <a:ext cx="2738482" cy="661987"/>
          </a:xfrm>
        </p:spPr>
        <p:txBody>
          <a:bodyPr anchor="ctr"/>
          <a:lstStyle>
            <a:lvl1pPr>
              <a:defRPr sz="1600" b="1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580B912B-E60C-F762-28E1-AE422AAEDB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03860" y="3327402"/>
            <a:ext cx="2738482" cy="661987"/>
          </a:xfrm>
        </p:spPr>
        <p:txBody>
          <a:bodyPr anchor="ctr"/>
          <a:lstStyle>
            <a:lvl1pPr>
              <a:defRPr sz="1600" b="1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5E2A2DBD-3835-67C1-E774-A198D35AB9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03860" y="4252887"/>
            <a:ext cx="2738482" cy="661987"/>
          </a:xfrm>
        </p:spPr>
        <p:txBody>
          <a:bodyPr anchor="ctr"/>
          <a:lstStyle>
            <a:lvl1pPr>
              <a:defRPr sz="1600" b="1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CA19730-6879-0947-905D-D3BB8565C2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03860" y="5178372"/>
            <a:ext cx="2738482" cy="661987"/>
          </a:xfrm>
        </p:spPr>
        <p:txBody>
          <a:bodyPr anchor="ctr"/>
          <a:lstStyle>
            <a:lvl1pPr>
              <a:defRPr sz="1600" b="1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7372EE8-9B02-A6A1-4A34-8CB0D60E77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51777" y="1486173"/>
            <a:ext cx="6983152" cy="661987"/>
          </a:xfrm>
        </p:spPr>
        <p:txBody>
          <a:bodyPr anchor="ctr"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Item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7D520B24-367F-0DDE-83F4-4DC71E9474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51777" y="2395222"/>
            <a:ext cx="6983152" cy="661987"/>
          </a:xfrm>
        </p:spPr>
        <p:txBody>
          <a:bodyPr anchor="ctr"/>
          <a:lstStyle>
            <a:lvl1pPr>
              <a:defRPr sz="1400" b="1"/>
            </a:lvl1pPr>
          </a:lstStyle>
          <a:p>
            <a:pPr lvl="0"/>
            <a:r>
              <a:rPr lang="en-US"/>
              <a:t>Item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0ACA517B-F372-66FF-9DE0-25278FFD7E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51777" y="3327402"/>
            <a:ext cx="6983152" cy="661987"/>
          </a:xfrm>
        </p:spPr>
        <p:txBody>
          <a:bodyPr anchor="ctr"/>
          <a:lstStyle>
            <a:lvl1pPr>
              <a:defRPr sz="1400" b="1"/>
            </a:lvl1pPr>
          </a:lstStyle>
          <a:p>
            <a:pPr lvl="0"/>
            <a:r>
              <a:rPr lang="en-US"/>
              <a:t>Item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3FBA1BBF-F7E2-3DBD-5A44-B259A8540E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51776" y="4252887"/>
            <a:ext cx="6983151" cy="661987"/>
          </a:xfrm>
        </p:spPr>
        <p:txBody>
          <a:bodyPr anchor="ctr"/>
          <a:lstStyle>
            <a:lvl1pPr>
              <a:defRPr sz="1400" b="1"/>
            </a:lvl1pPr>
          </a:lstStyle>
          <a:p>
            <a:pPr lvl="0"/>
            <a:r>
              <a:rPr lang="en-US"/>
              <a:t>Item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45F4AA2E-E3D4-41D3-15C5-8625537798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1777" y="5178372"/>
            <a:ext cx="6983150" cy="661987"/>
          </a:xfrm>
        </p:spPr>
        <p:txBody>
          <a:bodyPr anchor="ctr"/>
          <a:lstStyle>
            <a:lvl1pPr>
              <a:defRPr sz="1400" b="1"/>
            </a:lvl1pPr>
          </a:lstStyle>
          <a:p>
            <a:pPr lvl="0"/>
            <a:r>
              <a:rPr lang="en-US"/>
              <a:t>Item</a:t>
            </a:r>
          </a:p>
        </p:txBody>
      </p:sp>
    </p:spTree>
    <p:extLst>
      <p:ext uri="{BB962C8B-B14F-4D97-AF65-F5344CB8AC3E}">
        <p14:creationId xmlns:p14="http://schemas.microsoft.com/office/powerpoint/2010/main" val="2878030419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 List 2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range title 1">
            <a:extLst>
              <a:ext uri="{FF2B5EF4-FFF2-40B4-BE49-F238E27FC236}">
                <a16:creationId xmlns:a16="http://schemas.microsoft.com/office/drawing/2014/main" id="{4736416D-EB4F-4346-8783-FC896DC0CA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8412" y="3159730"/>
            <a:ext cx="5003222" cy="453802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18" name="Orange title 2">
            <a:extLst>
              <a:ext uri="{FF2B5EF4-FFF2-40B4-BE49-F238E27FC236}">
                <a16:creationId xmlns:a16="http://schemas.microsoft.com/office/drawing/2014/main" id="{5BAB981D-A627-42CC-B2DE-02C26E3DF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42230" y="3156332"/>
            <a:ext cx="5003221" cy="457200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Item 2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cap="all" baseline="0"/>
            </a:lvl1pPr>
          </a:lstStyle>
          <a:p>
            <a:r>
              <a:rPr lang="en-US"/>
              <a:t>Horizontal List (2 Items)</a:t>
            </a:r>
          </a:p>
        </p:txBody>
      </p:sp>
      <p:sp>
        <p:nvSpPr>
          <p:cNvPr id="20" name="Rectangle 19" hidden="1"/>
          <p:cNvSpPr/>
          <p:nvPr userDrawn="1">
            <p:custDataLst>
              <p:tags r:id="rId1"/>
            </p:custDataLst>
          </p:nvPr>
        </p:nvSpPr>
        <p:spPr>
          <a:xfrm>
            <a:off x="457200" y="1143000"/>
            <a:ext cx="11353800" cy="48499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21" name="Rectangle 20" hidden="1"/>
          <p:cNvSpPr/>
          <p:nvPr userDrawn="1">
            <p:custDataLst>
              <p:tags r:id="rId2"/>
            </p:custDataLst>
          </p:nvPr>
        </p:nvSpPr>
        <p:spPr>
          <a:xfrm>
            <a:off x="304800" y="6084051"/>
            <a:ext cx="2214664" cy="6178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22" name="Rectangle 2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1999" cy="4180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23" name="Rectangle 22" hidden="1"/>
          <p:cNvSpPr/>
          <p:nvPr userDrawn="1">
            <p:custDataLst>
              <p:tags r:id="rId4"/>
            </p:custDataLst>
          </p:nvPr>
        </p:nvSpPr>
        <p:spPr>
          <a:xfrm>
            <a:off x="5229225" y="6392987"/>
            <a:ext cx="6648450" cy="5107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4"/>
          </p:nvPr>
        </p:nvSpPr>
        <p:spPr>
          <a:xfrm>
            <a:off x="9067800" y="6284325"/>
            <a:ext cx="2743200" cy="365125"/>
          </a:xfrm>
          <a:prstGeom prst="rect">
            <a:avLst/>
          </a:prstGeom>
        </p:spPr>
        <p:txBody>
          <a:bodyPr/>
          <a:lstStyle/>
          <a:p>
            <a:fld id="{901F1369-4AEB-4520-96C0-9F78886180C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Google Shape;92;p16">
            <a:extLst>
              <a:ext uri="{FF2B5EF4-FFF2-40B4-BE49-F238E27FC236}">
                <a16:creationId xmlns:a16="http://schemas.microsoft.com/office/drawing/2014/main" id="{DBFC533B-843A-7CAF-D3DE-EBF4117677F4}"/>
              </a:ext>
            </a:extLst>
          </p:cNvPr>
          <p:cNvCxnSpPr>
            <a:cxnSpLocks/>
          </p:cNvCxnSpPr>
          <p:nvPr userDrawn="1"/>
        </p:nvCxnSpPr>
        <p:spPr>
          <a:xfrm>
            <a:off x="718412" y="3027807"/>
            <a:ext cx="10726585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EEDCC69-40C2-C8C9-991A-8C97D34FC81A}"/>
              </a:ext>
            </a:extLst>
          </p:cNvPr>
          <p:cNvSpPr/>
          <p:nvPr userDrawn="1"/>
        </p:nvSpPr>
        <p:spPr>
          <a:xfrm>
            <a:off x="2759933" y="1660275"/>
            <a:ext cx="920180" cy="838254"/>
          </a:xfrm>
          <a:custGeom>
            <a:avLst/>
            <a:gdLst>
              <a:gd name="connsiteX0" fmla="*/ 5637321 w 7528264"/>
              <a:gd name="connsiteY0" fmla="*/ 0 h 6889072"/>
              <a:gd name="connsiteX1" fmla="*/ 2024109 w 7528264"/>
              <a:gd name="connsiteY1" fmla="*/ 5024761 h 6889072"/>
              <a:gd name="connsiteX2" fmla="*/ 958789 w 7528264"/>
              <a:gd name="connsiteY2" fmla="*/ 3524435 h 6889072"/>
              <a:gd name="connsiteX3" fmla="*/ 0 w 7528264"/>
              <a:gd name="connsiteY3" fmla="*/ 4829453 h 6889072"/>
              <a:gd name="connsiteX4" fmla="*/ 1447061 w 7528264"/>
              <a:gd name="connsiteY4" fmla="*/ 6889072 h 6889072"/>
              <a:gd name="connsiteX5" fmla="*/ 2645546 w 7528264"/>
              <a:gd name="connsiteY5" fmla="*/ 6880195 h 6889072"/>
              <a:gd name="connsiteX6" fmla="*/ 7528264 w 7528264"/>
              <a:gd name="connsiteY6" fmla="*/ 0 h 6889072"/>
              <a:gd name="connsiteX7" fmla="*/ 5637321 w 7528264"/>
              <a:gd name="connsiteY7" fmla="*/ 0 h 688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28264" h="6889072">
                <a:moveTo>
                  <a:pt x="5637321" y="0"/>
                </a:moveTo>
                <a:lnTo>
                  <a:pt x="2024109" y="5024761"/>
                </a:lnTo>
                <a:lnTo>
                  <a:pt x="958789" y="3524435"/>
                </a:lnTo>
                <a:lnTo>
                  <a:pt x="0" y="4829453"/>
                </a:lnTo>
                <a:lnTo>
                  <a:pt x="1447061" y="6889072"/>
                </a:lnTo>
                <a:lnTo>
                  <a:pt x="2645546" y="6880195"/>
                </a:lnTo>
                <a:lnTo>
                  <a:pt x="7528264" y="0"/>
                </a:lnTo>
                <a:lnTo>
                  <a:pt x="563732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FC7FFEC-8646-5052-B846-495DF693B6A2}"/>
              </a:ext>
            </a:extLst>
          </p:cNvPr>
          <p:cNvSpPr/>
          <p:nvPr userDrawn="1"/>
        </p:nvSpPr>
        <p:spPr>
          <a:xfrm>
            <a:off x="8483750" y="1660275"/>
            <a:ext cx="920180" cy="838254"/>
          </a:xfrm>
          <a:custGeom>
            <a:avLst/>
            <a:gdLst>
              <a:gd name="connsiteX0" fmla="*/ 5637321 w 7528264"/>
              <a:gd name="connsiteY0" fmla="*/ 0 h 6889072"/>
              <a:gd name="connsiteX1" fmla="*/ 2024109 w 7528264"/>
              <a:gd name="connsiteY1" fmla="*/ 5024761 h 6889072"/>
              <a:gd name="connsiteX2" fmla="*/ 958789 w 7528264"/>
              <a:gd name="connsiteY2" fmla="*/ 3524435 h 6889072"/>
              <a:gd name="connsiteX3" fmla="*/ 0 w 7528264"/>
              <a:gd name="connsiteY3" fmla="*/ 4829453 h 6889072"/>
              <a:gd name="connsiteX4" fmla="*/ 1447061 w 7528264"/>
              <a:gd name="connsiteY4" fmla="*/ 6889072 h 6889072"/>
              <a:gd name="connsiteX5" fmla="*/ 2645546 w 7528264"/>
              <a:gd name="connsiteY5" fmla="*/ 6880195 h 6889072"/>
              <a:gd name="connsiteX6" fmla="*/ 7528264 w 7528264"/>
              <a:gd name="connsiteY6" fmla="*/ 0 h 6889072"/>
              <a:gd name="connsiteX7" fmla="*/ 5637321 w 7528264"/>
              <a:gd name="connsiteY7" fmla="*/ 0 h 688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28264" h="6889072">
                <a:moveTo>
                  <a:pt x="5637321" y="0"/>
                </a:moveTo>
                <a:lnTo>
                  <a:pt x="2024109" y="5024761"/>
                </a:lnTo>
                <a:lnTo>
                  <a:pt x="958789" y="3524435"/>
                </a:lnTo>
                <a:lnTo>
                  <a:pt x="0" y="4829453"/>
                </a:lnTo>
                <a:lnTo>
                  <a:pt x="1447061" y="6889072"/>
                </a:lnTo>
                <a:lnTo>
                  <a:pt x="2645546" y="6880195"/>
                </a:lnTo>
                <a:lnTo>
                  <a:pt x="7528264" y="0"/>
                </a:lnTo>
                <a:lnTo>
                  <a:pt x="563732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C421DA-83C6-D8D5-B207-18A776C66B5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18412" y="3734719"/>
            <a:ext cx="5003222" cy="22143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489DF4A1-BEBF-FE62-A36F-81892765A293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442231" y="3734719"/>
            <a:ext cx="5003220" cy="22143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979154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 List 3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range title 1">
            <a:extLst>
              <a:ext uri="{FF2B5EF4-FFF2-40B4-BE49-F238E27FC236}">
                <a16:creationId xmlns:a16="http://schemas.microsoft.com/office/drawing/2014/main" id="{4736416D-EB4F-4346-8783-FC896DC0CA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8412" y="3159730"/>
            <a:ext cx="3335482" cy="453802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18" name="Orange title 2">
            <a:extLst>
              <a:ext uri="{FF2B5EF4-FFF2-40B4-BE49-F238E27FC236}">
                <a16:creationId xmlns:a16="http://schemas.microsoft.com/office/drawing/2014/main" id="{5BAB981D-A627-42CC-B2DE-02C26E3DF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70741" y="3156332"/>
            <a:ext cx="3335482" cy="457200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Item 2</a:t>
            </a:r>
          </a:p>
        </p:txBody>
      </p:sp>
      <p:sp>
        <p:nvSpPr>
          <p:cNvPr id="19" name="Orange title 3">
            <a:extLst>
              <a:ext uri="{FF2B5EF4-FFF2-40B4-BE49-F238E27FC236}">
                <a16:creationId xmlns:a16="http://schemas.microsoft.com/office/drawing/2014/main" id="{E65F5722-9D51-4EC9-BA8C-FDC59DB846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09659" y="3156332"/>
            <a:ext cx="3335482" cy="457200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Item 3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cap="all" baseline="0"/>
            </a:lvl1pPr>
          </a:lstStyle>
          <a:p>
            <a:r>
              <a:rPr lang="en-US"/>
              <a:t>Horizontal List (3 Items)</a:t>
            </a:r>
          </a:p>
        </p:txBody>
      </p:sp>
      <p:sp>
        <p:nvSpPr>
          <p:cNvPr id="20" name="Rectangle 19" hidden="1"/>
          <p:cNvSpPr/>
          <p:nvPr userDrawn="1">
            <p:custDataLst>
              <p:tags r:id="rId1"/>
            </p:custDataLst>
          </p:nvPr>
        </p:nvSpPr>
        <p:spPr>
          <a:xfrm>
            <a:off x="457200" y="1143000"/>
            <a:ext cx="11353800" cy="48499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21" name="Rectangle 20" hidden="1"/>
          <p:cNvSpPr/>
          <p:nvPr userDrawn="1">
            <p:custDataLst>
              <p:tags r:id="rId2"/>
            </p:custDataLst>
          </p:nvPr>
        </p:nvSpPr>
        <p:spPr>
          <a:xfrm>
            <a:off x="304800" y="6084051"/>
            <a:ext cx="2214664" cy="6178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22" name="Rectangle 2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1999" cy="4180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23" name="Rectangle 22" hidden="1"/>
          <p:cNvSpPr/>
          <p:nvPr userDrawn="1">
            <p:custDataLst>
              <p:tags r:id="rId4"/>
            </p:custDataLst>
          </p:nvPr>
        </p:nvSpPr>
        <p:spPr>
          <a:xfrm>
            <a:off x="5229225" y="6392987"/>
            <a:ext cx="6648450" cy="5107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4"/>
          </p:nvPr>
        </p:nvSpPr>
        <p:spPr>
          <a:xfrm>
            <a:off x="9067800" y="6284325"/>
            <a:ext cx="2743200" cy="365125"/>
          </a:xfrm>
          <a:prstGeom prst="rect">
            <a:avLst/>
          </a:prstGeom>
        </p:spPr>
        <p:txBody>
          <a:bodyPr/>
          <a:lstStyle/>
          <a:p>
            <a:fld id="{901F1369-4AEB-4520-96C0-9F78886180C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Google Shape;92;p16">
            <a:extLst>
              <a:ext uri="{FF2B5EF4-FFF2-40B4-BE49-F238E27FC236}">
                <a16:creationId xmlns:a16="http://schemas.microsoft.com/office/drawing/2014/main" id="{DBFC533B-843A-7CAF-D3DE-EBF4117677F4}"/>
              </a:ext>
            </a:extLst>
          </p:cNvPr>
          <p:cNvCxnSpPr>
            <a:cxnSpLocks/>
          </p:cNvCxnSpPr>
          <p:nvPr userDrawn="1"/>
        </p:nvCxnSpPr>
        <p:spPr>
          <a:xfrm>
            <a:off x="718412" y="3027807"/>
            <a:ext cx="10726585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EEDCC69-40C2-C8C9-991A-8C97D34FC81A}"/>
              </a:ext>
            </a:extLst>
          </p:cNvPr>
          <p:cNvSpPr/>
          <p:nvPr userDrawn="1"/>
        </p:nvSpPr>
        <p:spPr>
          <a:xfrm>
            <a:off x="2054374" y="1660275"/>
            <a:ext cx="920180" cy="838254"/>
          </a:xfrm>
          <a:custGeom>
            <a:avLst/>
            <a:gdLst>
              <a:gd name="connsiteX0" fmla="*/ 5637321 w 7528264"/>
              <a:gd name="connsiteY0" fmla="*/ 0 h 6889072"/>
              <a:gd name="connsiteX1" fmla="*/ 2024109 w 7528264"/>
              <a:gd name="connsiteY1" fmla="*/ 5024761 h 6889072"/>
              <a:gd name="connsiteX2" fmla="*/ 958789 w 7528264"/>
              <a:gd name="connsiteY2" fmla="*/ 3524435 h 6889072"/>
              <a:gd name="connsiteX3" fmla="*/ 0 w 7528264"/>
              <a:gd name="connsiteY3" fmla="*/ 4829453 h 6889072"/>
              <a:gd name="connsiteX4" fmla="*/ 1447061 w 7528264"/>
              <a:gd name="connsiteY4" fmla="*/ 6889072 h 6889072"/>
              <a:gd name="connsiteX5" fmla="*/ 2645546 w 7528264"/>
              <a:gd name="connsiteY5" fmla="*/ 6880195 h 6889072"/>
              <a:gd name="connsiteX6" fmla="*/ 7528264 w 7528264"/>
              <a:gd name="connsiteY6" fmla="*/ 0 h 6889072"/>
              <a:gd name="connsiteX7" fmla="*/ 5637321 w 7528264"/>
              <a:gd name="connsiteY7" fmla="*/ 0 h 688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28264" h="6889072">
                <a:moveTo>
                  <a:pt x="5637321" y="0"/>
                </a:moveTo>
                <a:lnTo>
                  <a:pt x="2024109" y="5024761"/>
                </a:lnTo>
                <a:lnTo>
                  <a:pt x="958789" y="3524435"/>
                </a:lnTo>
                <a:lnTo>
                  <a:pt x="0" y="4829453"/>
                </a:lnTo>
                <a:lnTo>
                  <a:pt x="1447061" y="6889072"/>
                </a:lnTo>
                <a:lnTo>
                  <a:pt x="2645546" y="6880195"/>
                </a:lnTo>
                <a:lnTo>
                  <a:pt x="7528264" y="0"/>
                </a:lnTo>
                <a:lnTo>
                  <a:pt x="563732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EFA4037-F977-5F3A-0E18-E092F3CD4D93}"/>
              </a:ext>
            </a:extLst>
          </p:cNvPr>
          <p:cNvSpPr/>
          <p:nvPr userDrawn="1"/>
        </p:nvSpPr>
        <p:spPr>
          <a:xfrm>
            <a:off x="5693060" y="1660275"/>
            <a:ext cx="920180" cy="838254"/>
          </a:xfrm>
          <a:custGeom>
            <a:avLst/>
            <a:gdLst>
              <a:gd name="connsiteX0" fmla="*/ 5637321 w 7528264"/>
              <a:gd name="connsiteY0" fmla="*/ 0 h 6889072"/>
              <a:gd name="connsiteX1" fmla="*/ 2024109 w 7528264"/>
              <a:gd name="connsiteY1" fmla="*/ 5024761 h 6889072"/>
              <a:gd name="connsiteX2" fmla="*/ 958789 w 7528264"/>
              <a:gd name="connsiteY2" fmla="*/ 3524435 h 6889072"/>
              <a:gd name="connsiteX3" fmla="*/ 0 w 7528264"/>
              <a:gd name="connsiteY3" fmla="*/ 4829453 h 6889072"/>
              <a:gd name="connsiteX4" fmla="*/ 1447061 w 7528264"/>
              <a:gd name="connsiteY4" fmla="*/ 6889072 h 6889072"/>
              <a:gd name="connsiteX5" fmla="*/ 2645546 w 7528264"/>
              <a:gd name="connsiteY5" fmla="*/ 6880195 h 6889072"/>
              <a:gd name="connsiteX6" fmla="*/ 7528264 w 7528264"/>
              <a:gd name="connsiteY6" fmla="*/ 0 h 6889072"/>
              <a:gd name="connsiteX7" fmla="*/ 5637321 w 7528264"/>
              <a:gd name="connsiteY7" fmla="*/ 0 h 688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28264" h="6889072">
                <a:moveTo>
                  <a:pt x="5637321" y="0"/>
                </a:moveTo>
                <a:lnTo>
                  <a:pt x="2024109" y="5024761"/>
                </a:lnTo>
                <a:lnTo>
                  <a:pt x="958789" y="3524435"/>
                </a:lnTo>
                <a:lnTo>
                  <a:pt x="0" y="4829453"/>
                </a:lnTo>
                <a:lnTo>
                  <a:pt x="1447061" y="6889072"/>
                </a:lnTo>
                <a:lnTo>
                  <a:pt x="2645546" y="6880195"/>
                </a:lnTo>
                <a:lnTo>
                  <a:pt x="7528264" y="0"/>
                </a:lnTo>
                <a:lnTo>
                  <a:pt x="563732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FC7FFEC-8646-5052-B846-495DF693B6A2}"/>
              </a:ext>
            </a:extLst>
          </p:cNvPr>
          <p:cNvSpPr/>
          <p:nvPr userDrawn="1"/>
        </p:nvSpPr>
        <p:spPr>
          <a:xfrm>
            <a:off x="9453118" y="1660275"/>
            <a:ext cx="920180" cy="838254"/>
          </a:xfrm>
          <a:custGeom>
            <a:avLst/>
            <a:gdLst>
              <a:gd name="connsiteX0" fmla="*/ 5637321 w 7528264"/>
              <a:gd name="connsiteY0" fmla="*/ 0 h 6889072"/>
              <a:gd name="connsiteX1" fmla="*/ 2024109 w 7528264"/>
              <a:gd name="connsiteY1" fmla="*/ 5024761 h 6889072"/>
              <a:gd name="connsiteX2" fmla="*/ 958789 w 7528264"/>
              <a:gd name="connsiteY2" fmla="*/ 3524435 h 6889072"/>
              <a:gd name="connsiteX3" fmla="*/ 0 w 7528264"/>
              <a:gd name="connsiteY3" fmla="*/ 4829453 h 6889072"/>
              <a:gd name="connsiteX4" fmla="*/ 1447061 w 7528264"/>
              <a:gd name="connsiteY4" fmla="*/ 6889072 h 6889072"/>
              <a:gd name="connsiteX5" fmla="*/ 2645546 w 7528264"/>
              <a:gd name="connsiteY5" fmla="*/ 6880195 h 6889072"/>
              <a:gd name="connsiteX6" fmla="*/ 7528264 w 7528264"/>
              <a:gd name="connsiteY6" fmla="*/ 0 h 6889072"/>
              <a:gd name="connsiteX7" fmla="*/ 5637321 w 7528264"/>
              <a:gd name="connsiteY7" fmla="*/ 0 h 688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28264" h="6889072">
                <a:moveTo>
                  <a:pt x="5637321" y="0"/>
                </a:moveTo>
                <a:lnTo>
                  <a:pt x="2024109" y="5024761"/>
                </a:lnTo>
                <a:lnTo>
                  <a:pt x="958789" y="3524435"/>
                </a:lnTo>
                <a:lnTo>
                  <a:pt x="0" y="4829453"/>
                </a:lnTo>
                <a:lnTo>
                  <a:pt x="1447061" y="6889072"/>
                </a:lnTo>
                <a:lnTo>
                  <a:pt x="2645546" y="6880195"/>
                </a:lnTo>
                <a:lnTo>
                  <a:pt x="7528264" y="0"/>
                </a:lnTo>
                <a:lnTo>
                  <a:pt x="563732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C421DA-83C6-D8D5-B207-18A776C66B5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18413" y="3734719"/>
            <a:ext cx="3335338" cy="22143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489DF4A1-BEBF-FE62-A36F-81892765A293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370741" y="3734719"/>
            <a:ext cx="3335338" cy="22143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70C9476F-0071-0EAB-6EB8-AAE634483DBA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8109659" y="3734719"/>
            <a:ext cx="3335338" cy="22143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058755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 List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range title 1">
            <a:extLst>
              <a:ext uri="{FF2B5EF4-FFF2-40B4-BE49-F238E27FC236}">
                <a16:creationId xmlns:a16="http://schemas.microsoft.com/office/drawing/2014/main" id="{4736416D-EB4F-4346-8783-FC896DC0CA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8412" y="3159730"/>
            <a:ext cx="2446819" cy="453802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Item 1</a:t>
            </a:r>
          </a:p>
        </p:txBody>
      </p:sp>
      <p:sp>
        <p:nvSpPr>
          <p:cNvPr id="18" name="Orange title 2">
            <a:extLst>
              <a:ext uri="{FF2B5EF4-FFF2-40B4-BE49-F238E27FC236}">
                <a16:creationId xmlns:a16="http://schemas.microsoft.com/office/drawing/2014/main" id="{5BAB981D-A627-42CC-B2DE-02C26E3DF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69128" y="3156332"/>
            <a:ext cx="2446820" cy="457200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Item 2</a:t>
            </a:r>
          </a:p>
        </p:txBody>
      </p:sp>
      <p:sp>
        <p:nvSpPr>
          <p:cNvPr id="19" name="Orange title 3">
            <a:extLst>
              <a:ext uri="{FF2B5EF4-FFF2-40B4-BE49-F238E27FC236}">
                <a16:creationId xmlns:a16="http://schemas.microsoft.com/office/drawing/2014/main" id="{E65F5722-9D51-4EC9-BA8C-FDC59DB846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42328" y="3156332"/>
            <a:ext cx="2446821" cy="457200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Item 3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cap="all" baseline="0"/>
            </a:lvl1pPr>
          </a:lstStyle>
          <a:p>
            <a:r>
              <a:rPr lang="en-US"/>
              <a:t>Horizontal List (4 Items)</a:t>
            </a:r>
          </a:p>
        </p:txBody>
      </p:sp>
      <p:sp>
        <p:nvSpPr>
          <p:cNvPr id="20" name="Rectangle 19" hidden="1"/>
          <p:cNvSpPr/>
          <p:nvPr userDrawn="1">
            <p:custDataLst>
              <p:tags r:id="rId1"/>
            </p:custDataLst>
          </p:nvPr>
        </p:nvSpPr>
        <p:spPr>
          <a:xfrm>
            <a:off x="457200" y="1143000"/>
            <a:ext cx="11353800" cy="48499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21" name="Rectangle 20" hidden="1"/>
          <p:cNvSpPr/>
          <p:nvPr userDrawn="1">
            <p:custDataLst>
              <p:tags r:id="rId2"/>
            </p:custDataLst>
          </p:nvPr>
        </p:nvSpPr>
        <p:spPr>
          <a:xfrm>
            <a:off x="304800" y="6084051"/>
            <a:ext cx="2214664" cy="6178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22" name="Rectangle 2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1999" cy="4180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23" name="Rectangle 22" hidden="1"/>
          <p:cNvSpPr/>
          <p:nvPr userDrawn="1">
            <p:custDataLst>
              <p:tags r:id="rId4"/>
            </p:custDataLst>
          </p:nvPr>
        </p:nvSpPr>
        <p:spPr>
          <a:xfrm>
            <a:off x="5229225" y="6392987"/>
            <a:ext cx="6648450" cy="5107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4"/>
          </p:nvPr>
        </p:nvSpPr>
        <p:spPr>
          <a:xfrm>
            <a:off x="9067800" y="6284325"/>
            <a:ext cx="2743200" cy="365125"/>
          </a:xfrm>
          <a:prstGeom prst="rect">
            <a:avLst/>
          </a:prstGeom>
        </p:spPr>
        <p:txBody>
          <a:bodyPr/>
          <a:lstStyle/>
          <a:p>
            <a:fld id="{901F1369-4AEB-4520-96C0-9F78886180C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Google Shape;92;p16">
            <a:extLst>
              <a:ext uri="{FF2B5EF4-FFF2-40B4-BE49-F238E27FC236}">
                <a16:creationId xmlns:a16="http://schemas.microsoft.com/office/drawing/2014/main" id="{DBFC533B-843A-7CAF-D3DE-EBF4117677F4}"/>
              </a:ext>
            </a:extLst>
          </p:cNvPr>
          <p:cNvCxnSpPr>
            <a:cxnSpLocks/>
          </p:cNvCxnSpPr>
          <p:nvPr userDrawn="1"/>
        </p:nvCxnSpPr>
        <p:spPr>
          <a:xfrm>
            <a:off x="718412" y="3027807"/>
            <a:ext cx="10726585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EEDCC69-40C2-C8C9-991A-8C97D34FC81A}"/>
              </a:ext>
            </a:extLst>
          </p:cNvPr>
          <p:cNvSpPr/>
          <p:nvPr userDrawn="1"/>
        </p:nvSpPr>
        <p:spPr>
          <a:xfrm>
            <a:off x="1481731" y="1660275"/>
            <a:ext cx="920180" cy="838254"/>
          </a:xfrm>
          <a:custGeom>
            <a:avLst/>
            <a:gdLst>
              <a:gd name="connsiteX0" fmla="*/ 5637321 w 7528264"/>
              <a:gd name="connsiteY0" fmla="*/ 0 h 6889072"/>
              <a:gd name="connsiteX1" fmla="*/ 2024109 w 7528264"/>
              <a:gd name="connsiteY1" fmla="*/ 5024761 h 6889072"/>
              <a:gd name="connsiteX2" fmla="*/ 958789 w 7528264"/>
              <a:gd name="connsiteY2" fmla="*/ 3524435 h 6889072"/>
              <a:gd name="connsiteX3" fmla="*/ 0 w 7528264"/>
              <a:gd name="connsiteY3" fmla="*/ 4829453 h 6889072"/>
              <a:gd name="connsiteX4" fmla="*/ 1447061 w 7528264"/>
              <a:gd name="connsiteY4" fmla="*/ 6889072 h 6889072"/>
              <a:gd name="connsiteX5" fmla="*/ 2645546 w 7528264"/>
              <a:gd name="connsiteY5" fmla="*/ 6880195 h 6889072"/>
              <a:gd name="connsiteX6" fmla="*/ 7528264 w 7528264"/>
              <a:gd name="connsiteY6" fmla="*/ 0 h 6889072"/>
              <a:gd name="connsiteX7" fmla="*/ 5637321 w 7528264"/>
              <a:gd name="connsiteY7" fmla="*/ 0 h 688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28264" h="6889072">
                <a:moveTo>
                  <a:pt x="5637321" y="0"/>
                </a:moveTo>
                <a:lnTo>
                  <a:pt x="2024109" y="5024761"/>
                </a:lnTo>
                <a:lnTo>
                  <a:pt x="958789" y="3524435"/>
                </a:lnTo>
                <a:lnTo>
                  <a:pt x="0" y="4829453"/>
                </a:lnTo>
                <a:lnTo>
                  <a:pt x="1447061" y="6889072"/>
                </a:lnTo>
                <a:lnTo>
                  <a:pt x="2645546" y="6880195"/>
                </a:lnTo>
                <a:lnTo>
                  <a:pt x="7528264" y="0"/>
                </a:lnTo>
                <a:lnTo>
                  <a:pt x="563732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EFA4037-F977-5F3A-0E18-E092F3CD4D93}"/>
              </a:ext>
            </a:extLst>
          </p:cNvPr>
          <p:cNvSpPr/>
          <p:nvPr userDrawn="1"/>
        </p:nvSpPr>
        <p:spPr>
          <a:xfrm>
            <a:off x="7016889" y="1660275"/>
            <a:ext cx="920180" cy="838254"/>
          </a:xfrm>
          <a:custGeom>
            <a:avLst/>
            <a:gdLst>
              <a:gd name="connsiteX0" fmla="*/ 5637321 w 7528264"/>
              <a:gd name="connsiteY0" fmla="*/ 0 h 6889072"/>
              <a:gd name="connsiteX1" fmla="*/ 2024109 w 7528264"/>
              <a:gd name="connsiteY1" fmla="*/ 5024761 h 6889072"/>
              <a:gd name="connsiteX2" fmla="*/ 958789 w 7528264"/>
              <a:gd name="connsiteY2" fmla="*/ 3524435 h 6889072"/>
              <a:gd name="connsiteX3" fmla="*/ 0 w 7528264"/>
              <a:gd name="connsiteY3" fmla="*/ 4829453 h 6889072"/>
              <a:gd name="connsiteX4" fmla="*/ 1447061 w 7528264"/>
              <a:gd name="connsiteY4" fmla="*/ 6889072 h 6889072"/>
              <a:gd name="connsiteX5" fmla="*/ 2645546 w 7528264"/>
              <a:gd name="connsiteY5" fmla="*/ 6880195 h 6889072"/>
              <a:gd name="connsiteX6" fmla="*/ 7528264 w 7528264"/>
              <a:gd name="connsiteY6" fmla="*/ 0 h 6889072"/>
              <a:gd name="connsiteX7" fmla="*/ 5637321 w 7528264"/>
              <a:gd name="connsiteY7" fmla="*/ 0 h 688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28264" h="6889072">
                <a:moveTo>
                  <a:pt x="5637321" y="0"/>
                </a:moveTo>
                <a:lnTo>
                  <a:pt x="2024109" y="5024761"/>
                </a:lnTo>
                <a:lnTo>
                  <a:pt x="958789" y="3524435"/>
                </a:lnTo>
                <a:lnTo>
                  <a:pt x="0" y="4829453"/>
                </a:lnTo>
                <a:lnTo>
                  <a:pt x="1447061" y="6889072"/>
                </a:lnTo>
                <a:lnTo>
                  <a:pt x="2645546" y="6880195"/>
                </a:lnTo>
                <a:lnTo>
                  <a:pt x="7528264" y="0"/>
                </a:lnTo>
                <a:lnTo>
                  <a:pt x="563732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FC7FFEC-8646-5052-B846-495DF693B6A2}"/>
              </a:ext>
            </a:extLst>
          </p:cNvPr>
          <p:cNvSpPr/>
          <p:nvPr userDrawn="1"/>
        </p:nvSpPr>
        <p:spPr>
          <a:xfrm>
            <a:off x="9790089" y="1660275"/>
            <a:ext cx="920180" cy="838254"/>
          </a:xfrm>
          <a:custGeom>
            <a:avLst/>
            <a:gdLst>
              <a:gd name="connsiteX0" fmla="*/ 5637321 w 7528264"/>
              <a:gd name="connsiteY0" fmla="*/ 0 h 6889072"/>
              <a:gd name="connsiteX1" fmla="*/ 2024109 w 7528264"/>
              <a:gd name="connsiteY1" fmla="*/ 5024761 h 6889072"/>
              <a:gd name="connsiteX2" fmla="*/ 958789 w 7528264"/>
              <a:gd name="connsiteY2" fmla="*/ 3524435 h 6889072"/>
              <a:gd name="connsiteX3" fmla="*/ 0 w 7528264"/>
              <a:gd name="connsiteY3" fmla="*/ 4829453 h 6889072"/>
              <a:gd name="connsiteX4" fmla="*/ 1447061 w 7528264"/>
              <a:gd name="connsiteY4" fmla="*/ 6889072 h 6889072"/>
              <a:gd name="connsiteX5" fmla="*/ 2645546 w 7528264"/>
              <a:gd name="connsiteY5" fmla="*/ 6880195 h 6889072"/>
              <a:gd name="connsiteX6" fmla="*/ 7528264 w 7528264"/>
              <a:gd name="connsiteY6" fmla="*/ 0 h 6889072"/>
              <a:gd name="connsiteX7" fmla="*/ 5637321 w 7528264"/>
              <a:gd name="connsiteY7" fmla="*/ 0 h 688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28264" h="6889072">
                <a:moveTo>
                  <a:pt x="5637321" y="0"/>
                </a:moveTo>
                <a:lnTo>
                  <a:pt x="2024109" y="5024761"/>
                </a:lnTo>
                <a:lnTo>
                  <a:pt x="958789" y="3524435"/>
                </a:lnTo>
                <a:lnTo>
                  <a:pt x="0" y="4829453"/>
                </a:lnTo>
                <a:lnTo>
                  <a:pt x="1447061" y="6889072"/>
                </a:lnTo>
                <a:lnTo>
                  <a:pt x="2645546" y="6880195"/>
                </a:lnTo>
                <a:lnTo>
                  <a:pt x="7528264" y="0"/>
                </a:lnTo>
                <a:lnTo>
                  <a:pt x="563732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C421DA-83C6-D8D5-B207-18A776C66B5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18414" y="3734719"/>
            <a:ext cx="2446817" cy="22143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489DF4A1-BEBF-FE62-A36F-81892765A293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3469128" y="3734719"/>
            <a:ext cx="2469303" cy="22143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70C9476F-0071-0EAB-6EB8-AAE634483DBA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242328" y="3734719"/>
            <a:ext cx="2469303" cy="22143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Orange title 3">
            <a:extLst>
              <a:ext uri="{FF2B5EF4-FFF2-40B4-BE49-F238E27FC236}">
                <a16:creationId xmlns:a16="http://schemas.microsoft.com/office/drawing/2014/main" id="{F8F37FF3-3142-3683-BB46-FD4068D77FE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015528" y="3156332"/>
            <a:ext cx="2446821" cy="457200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Item 3</a:t>
            </a:r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AE1CACD6-0E21-B34E-6BED-535136B02DF3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9015528" y="3734719"/>
            <a:ext cx="2469303" cy="22143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57F8269-FA02-C7B4-0924-0D0D2C751922}"/>
              </a:ext>
            </a:extLst>
          </p:cNvPr>
          <p:cNvSpPr/>
          <p:nvPr userDrawn="1"/>
        </p:nvSpPr>
        <p:spPr>
          <a:xfrm>
            <a:off x="4232448" y="1631805"/>
            <a:ext cx="920180" cy="838254"/>
          </a:xfrm>
          <a:custGeom>
            <a:avLst/>
            <a:gdLst>
              <a:gd name="connsiteX0" fmla="*/ 5637321 w 7528264"/>
              <a:gd name="connsiteY0" fmla="*/ 0 h 6889072"/>
              <a:gd name="connsiteX1" fmla="*/ 2024109 w 7528264"/>
              <a:gd name="connsiteY1" fmla="*/ 5024761 h 6889072"/>
              <a:gd name="connsiteX2" fmla="*/ 958789 w 7528264"/>
              <a:gd name="connsiteY2" fmla="*/ 3524435 h 6889072"/>
              <a:gd name="connsiteX3" fmla="*/ 0 w 7528264"/>
              <a:gd name="connsiteY3" fmla="*/ 4829453 h 6889072"/>
              <a:gd name="connsiteX4" fmla="*/ 1447061 w 7528264"/>
              <a:gd name="connsiteY4" fmla="*/ 6889072 h 6889072"/>
              <a:gd name="connsiteX5" fmla="*/ 2645546 w 7528264"/>
              <a:gd name="connsiteY5" fmla="*/ 6880195 h 6889072"/>
              <a:gd name="connsiteX6" fmla="*/ 7528264 w 7528264"/>
              <a:gd name="connsiteY6" fmla="*/ 0 h 6889072"/>
              <a:gd name="connsiteX7" fmla="*/ 5637321 w 7528264"/>
              <a:gd name="connsiteY7" fmla="*/ 0 h 688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28264" h="6889072">
                <a:moveTo>
                  <a:pt x="5637321" y="0"/>
                </a:moveTo>
                <a:lnTo>
                  <a:pt x="2024109" y="5024761"/>
                </a:lnTo>
                <a:lnTo>
                  <a:pt x="958789" y="3524435"/>
                </a:lnTo>
                <a:lnTo>
                  <a:pt x="0" y="4829453"/>
                </a:lnTo>
                <a:lnTo>
                  <a:pt x="1447061" y="6889072"/>
                </a:lnTo>
                <a:lnTo>
                  <a:pt x="2645546" y="6880195"/>
                </a:lnTo>
                <a:lnTo>
                  <a:pt x="7528264" y="0"/>
                </a:lnTo>
                <a:lnTo>
                  <a:pt x="563732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95688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-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01FF2-876E-A64A-BEBE-DD905BF64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0"/>
            <a:ext cx="11341100" cy="10789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8C2EF-BB40-0E43-9E11-05E69EBD5A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9900" y="1371600"/>
            <a:ext cx="5181600" cy="45011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0EFADB-B118-EB46-B2E3-A04C0D9437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29400" y="1371600"/>
            <a:ext cx="5181600" cy="45011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A67E33-C5D4-A74F-BE26-69259B9FA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800" y="6284325"/>
            <a:ext cx="2743200" cy="365125"/>
          </a:xfrm>
          <a:prstGeom prst="rect">
            <a:avLst/>
          </a:prstGeom>
        </p:spPr>
        <p:txBody>
          <a:bodyPr/>
          <a:lstStyle/>
          <a:p>
            <a:fld id="{157C3A33-8797-B644-A994-F09AF5F50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48755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F3237-B786-E348-B12F-E7662E441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0"/>
            <a:ext cx="11366500" cy="10789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E8E7AB-B0E5-8C4C-B294-FCDD664E1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1371600"/>
            <a:ext cx="5157787" cy="6858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1CF415-74C4-3B4A-BFDE-E7964F325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500" y="2139950"/>
            <a:ext cx="5157787" cy="37494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D49E14-8CB5-7444-9E17-0C227DA145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27812" y="1371600"/>
            <a:ext cx="5183188" cy="6858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4CAFEC-4B44-3E4E-BE0D-9B1CCE3054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27812" y="2139950"/>
            <a:ext cx="5183188" cy="37494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2466CC-D79C-3648-8415-724F98B62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800" y="6284325"/>
            <a:ext cx="2743200" cy="365125"/>
          </a:xfrm>
          <a:prstGeom prst="rect">
            <a:avLst/>
          </a:prstGeom>
        </p:spPr>
        <p:txBody>
          <a:bodyPr/>
          <a:lstStyle/>
          <a:p>
            <a:fld id="{157C3A33-8797-B644-A994-F09AF5F50374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2445163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New Layouts for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F3237-B786-E348-B12F-E7662E441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0"/>
            <a:ext cx="11366500" cy="10789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E8E7AB-B0E5-8C4C-B294-FCDD664E1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1371600"/>
            <a:ext cx="5157787" cy="6858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1CF415-74C4-3B4A-BFDE-E7964F325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500" y="2139950"/>
            <a:ext cx="5157787" cy="37494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D49E14-8CB5-7444-9E17-0C227DA145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27812" y="1371600"/>
            <a:ext cx="5183188" cy="6858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4CAFEC-4B44-3E4E-BE0D-9B1CCE3054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27812" y="2139950"/>
            <a:ext cx="5183188" cy="37494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2466CC-D79C-3648-8415-724F98B62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800" y="6284325"/>
            <a:ext cx="2743200" cy="365125"/>
          </a:xfrm>
          <a:prstGeom prst="rect">
            <a:avLst/>
          </a:prstGeom>
        </p:spPr>
        <p:txBody>
          <a:bodyPr/>
          <a:lstStyle/>
          <a:p>
            <a:fld id="{157C3A33-8797-B644-A994-F09AF5F50374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071852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B148188-2D15-156F-91A3-4D9BD49D1864}"/>
              </a:ext>
            </a:extLst>
          </p:cNvPr>
          <p:cNvSpPr txBox="1"/>
          <p:nvPr userDrawn="1"/>
        </p:nvSpPr>
        <p:spPr>
          <a:xfrm>
            <a:off x="0" y="0"/>
            <a:ext cx="12192000" cy="6867764"/>
          </a:xfrm>
          <a:prstGeom prst="rect">
            <a:avLst/>
          </a:prstGeom>
          <a:solidFill>
            <a:schemeClr val="tx1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       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F211126D-180D-D885-FD61-C2EDF3C61E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E8E7AB-B0E5-8C4C-B294-FCDD664E1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1371600"/>
            <a:ext cx="5157787" cy="6858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1CF415-74C4-3B4A-BFDE-E7964F325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500" y="2139950"/>
            <a:ext cx="5157787" cy="37494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2466CC-D79C-3648-8415-724F98B62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800" y="6284325"/>
            <a:ext cx="2743200" cy="365125"/>
          </a:xfrm>
          <a:prstGeom prst="rect">
            <a:avLst/>
          </a:prstGeom>
        </p:spPr>
        <p:txBody>
          <a:bodyPr/>
          <a:lstStyle/>
          <a:p>
            <a:fld id="{157C3A33-8797-B644-A994-F09AF5F50374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7662977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Right Image with Half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B148188-2D15-156F-91A3-4D9BD49D1864}"/>
              </a:ext>
            </a:extLst>
          </p:cNvPr>
          <p:cNvSpPr txBox="1"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     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E8E7AB-B0E5-8C4C-B294-FCDD664E1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1371600"/>
            <a:ext cx="5157787" cy="6858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1CF415-74C4-3B4A-BFDE-E7964F325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500" y="2139950"/>
            <a:ext cx="5157787" cy="37494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2466CC-D79C-3648-8415-724F98B62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800" y="6284325"/>
            <a:ext cx="2743200" cy="365125"/>
          </a:xfrm>
          <a:prstGeom prst="rect">
            <a:avLst/>
          </a:prstGeom>
        </p:spPr>
        <p:txBody>
          <a:bodyPr/>
          <a:lstStyle/>
          <a:p>
            <a:fld id="{157C3A33-8797-B644-A994-F09AF5F5037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5A2840-48A6-C517-374F-B9B4087004EE}"/>
              </a:ext>
            </a:extLst>
          </p:cNvPr>
          <p:cNvSpPr/>
          <p:nvPr userDrawn="1"/>
        </p:nvSpPr>
        <p:spPr>
          <a:xfrm>
            <a:off x="9067800" y="0"/>
            <a:ext cx="3124200" cy="6858000"/>
          </a:xfrm>
          <a:prstGeom prst="rect">
            <a:avLst/>
          </a:prstGeom>
          <a:solidFill>
            <a:srgbClr val="FFCF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F211126D-180D-D885-FD61-C2EDF3C61E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79464" y="457200"/>
            <a:ext cx="5184648" cy="5943600"/>
          </a:xfrm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9230862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Right Image - In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B148188-2D15-156F-91A3-4D9BD49D1864}"/>
              </a:ext>
            </a:extLst>
          </p:cNvPr>
          <p:cNvSpPr txBox="1"/>
          <p:nvPr userDrawn="1"/>
        </p:nvSpPr>
        <p:spPr>
          <a:xfrm>
            <a:off x="0" y="0"/>
            <a:ext cx="12192000" cy="6867764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       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F211126D-180D-D885-FD61-C2EDF3C61E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E8E7AB-B0E5-8C4C-B294-FCDD664E1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1371600"/>
            <a:ext cx="5157787" cy="6858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1CF415-74C4-3B4A-BFDE-E7964F325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500" y="2139950"/>
            <a:ext cx="5157787" cy="37494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2466CC-D79C-3648-8415-724F98B62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800" y="62843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57C3A33-8797-B644-A994-F09AF5F50374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5320259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 u="sng">
                <a:solidFill>
                  <a:srgbClr val="00070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70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D1AF863-F18E-F0BC-6C23-AEB2A62C4F83}"/>
              </a:ext>
            </a:extLst>
          </p:cNvPr>
          <p:cNvSpPr txBox="1"/>
          <p:nvPr userDrawn="1"/>
        </p:nvSpPr>
        <p:spPr>
          <a:xfrm>
            <a:off x="0" y="0"/>
            <a:ext cx="12192000" cy="6867764"/>
          </a:xfrm>
          <a:prstGeom prst="rect">
            <a:avLst/>
          </a:prstGeom>
          <a:solidFill>
            <a:schemeClr val="tx1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     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D49E14-8CB5-7444-9E17-0C227DA145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27812" y="1371600"/>
            <a:ext cx="5183188" cy="6858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4CAFEC-4B44-3E4E-BE0D-9B1CCE3054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27812" y="2139950"/>
            <a:ext cx="5183188" cy="37494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2466CC-D79C-3648-8415-724F98B62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800" y="6284325"/>
            <a:ext cx="2743200" cy="365125"/>
          </a:xfrm>
          <a:prstGeom prst="rect">
            <a:avLst/>
          </a:prstGeom>
        </p:spPr>
        <p:txBody>
          <a:bodyPr/>
          <a:lstStyle/>
          <a:p>
            <a:fld id="{157C3A33-8797-B644-A994-F09AF5F5037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EEAD377-E8CB-B2EC-BB22-003B65E3E7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177563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Left Image with Half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D1AF863-F18E-F0BC-6C23-AEB2A62C4F83}"/>
              </a:ext>
            </a:extLst>
          </p:cNvPr>
          <p:cNvSpPr txBox="1"/>
          <p:nvPr userDrawn="1"/>
        </p:nvSpPr>
        <p:spPr>
          <a:xfrm>
            <a:off x="0" y="0"/>
            <a:ext cx="12192000" cy="6867764"/>
          </a:xfrm>
          <a:prstGeom prst="rect">
            <a:avLst/>
          </a:prstGeom>
          <a:solidFill>
            <a:schemeClr val="tx1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     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D49E14-8CB5-7444-9E17-0C227DA145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27812" y="1371600"/>
            <a:ext cx="5183188" cy="6858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4CAFEC-4B44-3E4E-BE0D-9B1CCE3054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27812" y="2139950"/>
            <a:ext cx="5183188" cy="37494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2466CC-D79C-3648-8415-724F98B62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800" y="6284325"/>
            <a:ext cx="2743200" cy="365125"/>
          </a:xfrm>
          <a:prstGeom prst="rect">
            <a:avLst/>
          </a:prstGeom>
        </p:spPr>
        <p:txBody>
          <a:bodyPr/>
          <a:lstStyle/>
          <a:p>
            <a:fld id="{157C3A33-8797-B644-A994-F09AF5F5037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EEAD377-E8CB-B2EC-BB22-003B65E3E7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457200"/>
            <a:ext cx="5184648" cy="59436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D56321-D8A6-4BBC-A1F7-E4F7A261BF36}"/>
              </a:ext>
            </a:extLst>
          </p:cNvPr>
          <p:cNvSpPr/>
          <p:nvPr userDrawn="1"/>
        </p:nvSpPr>
        <p:spPr>
          <a:xfrm>
            <a:off x="0" y="0"/>
            <a:ext cx="3124200" cy="6858000"/>
          </a:xfrm>
          <a:prstGeom prst="rect">
            <a:avLst/>
          </a:prstGeom>
          <a:solidFill>
            <a:srgbClr val="FFCF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2903784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Left Image - In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D1AF863-F18E-F0BC-6C23-AEB2A62C4F83}"/>
              </a:ext>
            </a:extLst>
          </p:cNvPr>
          <p:cNvSpPr txBox="1"/>
          <p:nvPr userDrawn="1"/>
        </p:nvSpPr>
        <p:spPr>
          <a:xfrm>
            <a:off x="0" y="0"/>
            <a:ext cx="12192000" cy="6867764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     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D49E14-8CB5-7444-9E17-0C227DA145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27812" y="1371600"/>
            <a:ext cx="5183188" cy="6858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4CAFEC-4B44-3E4E-BE0D-9B1CCE3054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27812" y="2139950"/>
            <a:ext cx="5183188" cy="37494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2466CC-D79C-3648-8415-724F98B62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800" y="62843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57C3A33-8797-B644-A994-F09AF5F503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EEAD377-E8CB-B2EC-BB22-003B65E3E7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8331616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3F11C0-6649-02E4-C40B-47487FB0AF2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5540E7-9486-578A-551E-366C8056E7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104391" y="704008"/>
            <a:ext cx="8011450" cy="49793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5FD98F-748F-DB45-A42B-08A1C540C53F}"/>
              </a:ext>
            </a:extLst>
          </p:cNvPr>
          <p:cNvSpPr txBox="1"/>
          <p:nvPr userDrawn="1"/>
        </p:nvSpPr>
        <p:spPr>
          <a:xfrm>
            <a:off x="6447896" y="4719015"/>
            <a:ext cx="30053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spc="0">
                <a:solidFill>
                  <a:schemeClr val="tx1"/>
                </a:solidFill>
              </a:rPr>
              <a:t>metroplus.org</a:t>
            </a:r>
          </a:p>
        </p:txBody>
      </p:sp>
    </p:spTree>
    <p:extLst>
      <p:ext uri="{BB962C8B-B14F-4D97-AF65-F5344CB8AC3E}">
        <p14:creationId xmlns:p14="http://schemas.microsoft.com/office/powerpoint/2010/main" val="2126402604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3F11C0-6649-02E4-C40B-47487FB0AF2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5621F6D3-E0CA-FDFC-4F83-63BF23171B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04391" y="704008"/>
            <a:ext cx="8011451" cy="49793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7FB39F-B0C8-3009-B95E-8C7BFB71D5A8}"/>
              </a:ext>
            </a:extLst>
          </p:cNvPr>
          <p:cNvSpPr txBox="1"/>
          <p:nvPr userDrawn="1"/>
        </p:nvSpPr>
        <p:spPr>
          <a:xfrm>
            <a:off x="6447896" y="4719015"/>
            <a:ext cx="30053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spc="0">
                <a:solidFill>
                  <a:schemeClr val="bg1"/>
                </a:solidFill>
              </a:rPr>
              <a:t>metroplus.org</a:t>
            </a:r>
          </a:p>
        </p:txBody>
      </p:sp>
    </p:spTree>
    <p:extLst>
      <p:ext uri="{BB962C8B-B14F-4D97-AF65-F5344CB8AC3E}">
        <p14:creationId xmlns:p14="http://schemas.microsoft.com/office/powerpoint/2010/main" val="2868858999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3F11C0-6649-02E4-C40B-47487FB0AF2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0DAB22F-8DBB-5C4C-A69C-1A1F1BD292AB}"/>
              </a:ext>
            </a:extLst>
          </p:cNvPr>
          <p:cNvGrpSpPr/>
          <p:nvPr userDrawn="1"/>
        </p:nvGrpSpPr>
        <p:grpSpPr>
          <a:xfrm>
            <a:off x="4207698" y="3959817"/>
            <a:ext cx="3682659" cy="2288875"/>
            <a:chOff x="2104391" y="704008"/>
            <a:chExt cx="8011450" cy="497933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5E57ED8-C565-3CEF-DAD0-0BA476EB1B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2104391" y="704008"/>
              <a:ext cx="8011450" cy="497933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0A4DF51-1F77-36D6-C2F2-0270480C6F27}"/>
                </a:ext>
              </a:extLst>
            </p:cNvPr>
            <p:cNvSpPr txBox="1"/>
            <p:nvPr userDrawn="1"/>
          </p:nvSpPr>
          <p:spPr>
            <a:xfrm>
              <a:off x="5424020" y="4719016"/>
              <a:ext cx="4029247" cy="813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spc="0">
                  <a:solidFill>
                    <a:schemeClr val="tx1"/>
                  </a:solidFill>
                </a:rPr>
                <a:t>metroplus.org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2495162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3F11C0-6649-02E4-C40B-47487FB0AF2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5621F6D3-E0CA-FDFC-4F83-63BF23171B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57116" y="3973690"/>
            <a:ext cx="3877768" cy="24101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BBF349-216D-31F9-0C8C-1B528F1FC35C}"/>
              </a:ext>
            </a:extLst>
          </p:cNvPr>
          <p:cNvSpPr txBox="1"/>
          <p:nvPr userDrawn="1"/>
        </p:nvSpPr>
        <p:spPr>
          <a:xfrm>
            <a:off x="6025198" y="5901638"/>
            <a:ext cx="16775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spc="0">
                <a:solidFill>
                  <a:schemeClr val="bg1"/>
                </a:solidFill>
              </a:rPr>
              <a:t>metroplus.org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1106519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7"/>
          <p:cNvGrpSpPr/>
          <p:nvPr/>
        </p:nvGrpSpPr>
        <p:grpSpPr>
          <a:xfrm>
            <a:off x="-275" y="1"/>
            <a:ext cx="12210876" cy="6866447"/>
            <a:chOff x="-207" y="0"/>
            <a:chExt cx="9158157" cy="5149835"/>
          </a:xfrm>
        </p:grpSpPr>
        <p:sp>
          <p:nvSpPr>
            <p:cNvPr id="323" name="Google Shape;323;p7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322375" y="664300"/>
              <a:ext cx="81819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326" name="Google Shape;326;p7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327" name="Google Shape;327;p7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8" name="Google Shape;328;p7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9" name="Google Shape;329;p7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330" name="Google Shape;330;p7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331" name="Google Shape;331;p7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2" name="Google Shape;332;p7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3" name="Google Shape;333;p7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4" name="Google Shape;334;p7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5" name="Google Shape;335;p7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6" name="Google Shape;336;p7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7" name="Google Shape;337;p7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8" name="Google Shape;338;p7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9" name="Google Shape;339;p7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0" name="Google Shape;340;p7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1" name="Google Shape;341;p7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2" name="Google Shape;342;p7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3" name="Google Shape;343;p7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4" name="Google Shape;344;p7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5" name="Google Shape;345;p7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6" name="Google Shape;346;p7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347" name="Google Shape;347;p7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348" name="Google Shape;348;p7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9" name="Google Shape;349;p7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351" name="Google Shape;351;p7"/>
          <p:cNvSpPr txBox="1">
            <a:spLocks noGrp="1"/>
          </p:cNvSpPr>
          <p:nvPr>
            <p:ph type="title"/>
          </p:nvPr>
        </p:nvSpPr>
        <p:spPr>
          <a:xfrm>
            <a:off x="881467" y="885733"/>
            <a:ext cx="10457600" cy="87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7"/>
          <p:cNvSpPr txBox="1">
            <a:spLocks noGrp="1"/>
          </p:cNvSpPr>
          <p:nvPr>
            <p:ph type="body" idx="1"/>
          </p:nvPr>
        </p:nvSpPr>
        <p:spPr>
          <a:xfrm>
            <a:off x="1563533" y="2132933"/>
            <a:ext cx="4596400" cy="385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800"/>
              </a:spcBef>
              <a:spcAft>
                <a:spcPts val="0"/>
              </a:spcAft>
              <a:buSzPts val="2000"/>
              <a:buChar char="▪"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19170" lvl="1" indent="-474121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667"/>
            </a:lvl2pPr>
            <a:lvl3pPr marL="1828754" lvl="2" indent="-474121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667"/>
            </a:lvl3pPr>
            <a:lvl4pPr marL="2438339" lvl="3" indent="-474121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667"/>
            </a:lvl4pPr>
            <a:lvl5pPr marL="3047924" lvl="4" indent="-474121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667"/>
            </a:lvl5pPr>
            <a:lvl6pPr marL="3657509" lvl="5" indent="-474121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667"/>
            </a:lvl6pPr>
            <a:lvl7pPr marL="4267093" lvl="6" indent="-474121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667"/>
            </a:lvl7pPr>
            <a:lvl8pPr marL="4876678" lvl="7" indent="-474121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667"/>
            </a:lvl8pPr>
            <a:lvl9pPr marL="5486263" lvl="8" indent="-474121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667"/>
            </a:lvl9pPr>
          </a:lstStyle>
          <a:p>
            <a:endParaRPr/>
          </a:p>
        </p:txBody>
      </p:sp>
      <p:sp>
        <p:nvSpPr>
          <p:cNvPr id="353" name="Google Shape;353;p7"/>
          <p:cNvSpPr txBox="1">
            <a:spLocks noGrp="1"/>
          </p:cNvSpPr>
          <p:nvPr>
            <p:ph type="body" idx="2"/>
          </p:nvPr>
        </p:nvSpPr>
        <p:spPr>
          <a:xfrm>
            <a:off x="6742517" y="2132933"/>
            <a:ext cx="4596400" cy="385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800"/>
              </a:spcBef>
              <a:spcAft>
                <a:spcPts val="0"/>
              </a:spcAft>
              <a:buSzPts val="2000"/>
              <a:buChar char="▪"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19170" lvl="1" indent="-474121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667"/>
            </a:lvl2pPr>
            <a:lvl3pPr marL="1828754" lvl="2" indent="-474121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667"/>
            </a:lvl3pPr>
            <a:lvl4pPr marL="2438339" lvl="3" indent="-474121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667"/>
            </a:lvl4pPr>
            <a:lvl5pPr marL="3047924" lvl="4" indent="-474121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667"/>
            </a:lvl5pPr>
            <a:lvl6pPr marL="3657509" lvl="5" indent="-474121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667"/>
            </a:lvl6pPr>
            <a:lvl7pPr marL="4267093" lvl="6" indent="-474121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667"/>
            </a:lvl7pPr>
            <a:lvl8pPr marL="4876678" lvl="7" indent="-474121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667"/>
            </a:lvl8pPr>
            <a:lvl9pPr marL="5486263" lvl="8" indent="-474121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667"/>
            </a:lvl9pPr>
          </a:lstStyle>
          <a:p>
            <a:endParaRPr/>
          </a:p>
        </p:txBody>
      </p:sp>
      <p:sp>
        <p:nvSpPr>
          <p:cNvPr id="354" name="Google Shape;354;p7"/>
          <p:cNvSpPr txBox="1">
            <a:spLocks noGrp="1"/>
          </p:cNvSpPr>
          <p:nvPr>
            <p:ph type="sldNum" idx="12"/>
          </p:nvPr>
        </p:nvSpPr>
        <p:spPr>
          <a:xfrm>
            <a:off x="11339005" y="5986400"/>
            <a:ext cx="871600" cy="87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531C8F-3CB2-4EFC-A801-D6F2346CD72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>
              <a:solidFill>
                <a:srgbClr val="272A36">
                  <a:tint val="75000"/>
                </a:srgb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9917384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5"/>
          <p:cNvGrpSpPr/>
          <p:nvPr/>
        </p:nvGrpSpPr>
        <p:grpSpPr>
          <a:xfrm>
            <a:off x="-275" y="1"/>
            <a:ext cx="12210876" cy="6866447"/>
            <a:chOff x="-207" y="0"/>
            <a:chExt cx="9158157" cy="5149835"/>
          </a:xfrm>
        </p:grpSpPr>
        <p:sp>
          <p:nvSpPr>
            <p:cNvPr id="258" name="Google Shape;258;p5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22375" y="664300"/>
              <a:ext cx="81819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261" name="Google Shape;261;p5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262" name="Google Shape;262;p5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3" name="Google Shape;263;p5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4" name="Google Shape;264;p5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265" name="Google Shape;265;p5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266" name="Google Shape;266;p5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7" name="Google Shape;267;p5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8" name="Google Shape;268;p5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9" name="Google Shape;269;p5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71" name="Google Shape;271;p5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72" name="Google Shape;272;p5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73" name="Google Shape;273;p5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74" name="Google Shape;274;p5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75" name="Google Shape;275;p5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76" name="Google Shape;276;p5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77" name="Google Shape;277;p5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78" name="Google Shape;278;p5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79" name="Google Shape;279;p5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0" name="Google Shape;280;p5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1" name="Google Shape;281;p5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282" name="Google Shape;282;p5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283" name="Google Shape;283;p5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4" name="Google Shape;284;p5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5" name="Google Shape;285;p5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286" name="Google Shape;286;p5"/>
          <p:cNvSpPr txBox="1">
            <a:spLocks noGrp="1"/>
          </p:cNvSpPr>
          <p:nvPr>
            <p:ph type="title"/>
          </p:nvPr>
        </p:nvSpPr>
        <p:spPr>
          <a:xfrm>
            <a:off x="881467" y="885733"/>
            <a:ext cx="10457600" cy="87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5"/>
          <p:cNvSpPr txBox="1">
            <a:spLocks noGrp="1"/>
          </p:cNvSpPr>
          <p:nvPr>
            <p:ph type="body" idx="1"/>
          </p:nvPr>
        </p:nvSpPr>
        <p:spPr>
          <a:xfrm>
            <a:off x="1599700" y="2132933"/>
            <a:ext cx="8867600" cy="384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▪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288" name="Google Shape;288;p5"/>
          <p:cNvSpPr txBox="1">
            <a:spLocks noGrp="1"/>
          </p:cNvSpPr>
          <p:nvPr>
            <p:ph type="sldNum" idx="12"/>
          </p:nvPr>
        </p:nvSpPr>
        <p:spPr>
          <a:xfrm>
            <a:off x="11339005" y="5986400"/>
            <a:ext cx="871600" cy="87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80946F-89FF-4E80-B7B0-C1B2E242612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>
              <a:solidFill>
                <a:srgbClr val="272A36">
                  <a:tint val="75000"/>
                </a:srgb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3430017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9"/>
          <p:cNvGrpSpPr/>
          <p:nvPr/>
        </p:nvGrpSpPr>
        <p:grpSpPr>
          <a:xfrm>
            <a:off x="-275" y="1"/>
            <a:ext cx="12210876" cy="6866447"/>
            <a:chOff x="-207" y="0"/>
            <a:chExt cx="9158157" cy="5149835"/>
          </a:xfrm>
        </p:grpSpPr>
        <p:sp>
          <p:nvSpPr>
            <p:cNvPr id="392" name="Google Shape;392;p9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" name="Google Shape;393;p9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322375" y="664300"/>
              <a:ext cx="81819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395" name="Google Shape;395;p9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396" name="Google Shape;396;p9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97" name="Google Shape;397;p9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98" name="Google Shape;398;p9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399" name="Google Shape;399;p9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400" name="Google Shape;400;p9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1" name="Google Shape;401;p9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2" name="Google Shape;402;p9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3" name="Google Shape;403;p9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4" name="Google Shape;404;p9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5" name="Google Shape;405;p9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6" name="Google Shape;406;p9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7" name="Google Shape;407;p9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8" name="Google Shape;408;p9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9" name="Google Shape;409;p9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0" name="Google Shape;410;p9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1" name="Google Shape;411;p9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2" name="Google Shape;412;p9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3" name="Google Shape;413;p9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4" name="Google Shape;414;p9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5" name="Google Shape;415;p9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16" name="Google Shape;416;p9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417" name="Google Shape;417;p9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8" name="Google Shape;418;p9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9" name="Google Shape;419;p9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420" name="Google Shape;420;p9"/>
          <p:cNvSpPr txBox="1">
            <a:spLocks noGrp="1"/>
          </p:cNvSpPr>
          <p:nvPr>
            <p:ph type="title"/>
          </p:nvPr>
        </p:nvSpPr>
        <p:spPr>
          <a:xfrm>
            <a:off x="881467" y="885733"/>
            <a:ext cx="10457600" cy="87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9"/>
          <p:cNvSpPr txBox="1">
            <a:spLocks noGrp="1"/>
          </p:cNvSpPr>
          <p:nvPr>
            <p:ph type="sldNum" idx="12"/>
          </p:nvPr>
        </p:nvSpPr>
        <p:spPr>
          <a:xfrm>
            <a:off x="11339005" y="5986400"/>
            <a:ext cx="871600" cy="87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2C92FE-2571-4113-8A7E-3A2B04D6D7A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>
              <a:solidFill>
                <a:srgbClr val="272A36">
                  <a:tint val="75000"/>
                </a:srgb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9631588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 u="sng">
                <a:solidFill>
                  <a:srgbClr val="00070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70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4;p13">
            <a:extLst>
              <a:ext uri="{FF2B5EF4-FFF2-40B4-BE49-F238E27FC236}">
                <a16:creationId xmlns:a16="http://schemas.microsoft.com/office/drawing/2014/main" id="{FE1E3CD9-3D61-4FDB-ABCC-E5AF0D7CE367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8016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70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991DF6A-7476-8374-397C-66D014EF3017}"/>
              </a:ext>
            </a:extLst>
          </p:cNvPr>
          <p:cNvSpPr/>
          <p:nvPr userDrawn="1"/>
        </p:nvSpPr>
        <p:spPr>
          <a:xfrm>
            <a:off x="0" y="-7"/>
            <a:ext cx="12192000" cy="62575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BCAD76A-447F-F7F2-0A6A-07254FB8730D}"/>
              </a:ext>
            </a:extLst>
          </p:cNvPr>
          <p:cNvSpPr/>
          <p:nvPr userDrawn="1"/>
        </p:nvSpPr>
        <p:spPr>
          <a:xfrm>
            <a:off x="4663736" y="-8"/>
            <a:ext cx="7528264" cy="6858007"/>
          </a:xfrm>
          <a:custGeom>
            <a:avLst/>
            <a:gdLst>
              <a:gd name="connsiteX0" fmla="*/ 5637321 w 7528264"/>
              <a:gd name="connsiteY0" fmla="*/ 0 h 6889072"/>
              <a:gd name="connsiteX1" fmla="*/ 2024109 w 7528264"/>
              <a:gd name="connsiteY1" fmla="*/ 5024761 h 6889072"/>
              <a:gd name="connsiteX2" fmla="*/ 958789 w 7528264"/>
              <a:gd name="connsiteY2" fmla="*/ 3524435 h 6889072"/>
              <a:gd name="connsiteX3" fmla="*/ 0 w 7528264"/>
              <a:gd name="connsiteY3" fmla="*/ 4829453 h 6889072"/>
              <a:gd name="connsiteX4" fmla="*/ 1447061 w 7528264"/>
              <a:gd name="connsiteY4" fmla="*/ 6889072 h 6889072"/>
              <a:gd name="connsiteX5" fmla="*/ 2645546 w 7528264"/>
              <a:gd name="connsiteY5" fmla="*/ 6880195 h 6889072"/>
              <a:gd name="connsiteX6" fmla="*/ 7528264 w 7528264"/>
              <a:gd name="connsiteY6" fmla="*/ 0 h 6889072"/>
              <a:gd name="connsiteX7" fmla="*/ 5637321 w 7528264"/>
              <a:gd name="connsiteY7" fmla="*/ 0 h 688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28264" h="6889072">
                <a:moveTo>
                  <a:pt x="5637321" y="0"/>
                </a:moveTo>
                <a:lnTo>
                  <a:pt x="2024109" y="5024761"/>
                </a:lnTo>
                <a:lnTo>
                  <a:pt x="958789" y="3524435"/>
                </a:lnTo>
                <a:lnTo>
                  <a:pt x="0" y="4829453"/>
                </a:lnTo>
                <a:lnTo>
                  <a:pt x="1447061" y="6889072"/>
                </a:lnTo>
                <a:lnTo>
                  <a:pt x="2645546" y="6880195"/>
                </a:lnTo>
                <a:lnTo>
                  <a:pt x="7528264" y="0"/>
                </a:lnTo>
                <a:lnTo>
                  <a:pt x="5637321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11C99-6DCF-1B2B-68E3-31F3A94064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2707" y="2401677"/>
            <a:ext cx="7358930" cy="1348802"/>
          </a:xfrm>
        </p:spPr>
        <p:txBody>
          <a:bodyPr/>
          <a:lstStyle>
            <a:lvl1pPr>
              <a:defRPr sz="44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TITLE OF PRESENTATION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C600C45-84BF-667F-60D3-94DEE0A476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2706" y="4145092"/>
            <a:ext cx="7358930" cy="4426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Subhead and/or meeting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213A3FE-3464-A4E0-20B7-C4EB2EA800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2705" y="4685690"/>
            <a:ext cx="7358930" cy="4426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Date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C22D045-F2E9-3340-0E64-E03750416538}"/>
              </a:ext>
            </a:extLst>
          </p:cNvPr>
          <p:cNvCxnSpPr>
            <a:cxnSpLocks/>
          </p:cNvCxnSpPr>
          <p:nvPr userDrawn="1"/>
        </p:nvCxnSpPr>
        <p:spPr>
          <a:xfrm>
            <a:off x="373271" y="6081408"/>
            <a:ext cx="5199489" cy="0"/>
          </a:xfrm>
          <a:prstGeom prst="line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C1106A-2BEF-859E-CAB9-355F7C29C3D5}"/>
              </a:ext>
            </a:extLst>
          </p:cNvPr>
          <p:cNvCxnSpPr>
            <a:cxnSpLocks/>
          </p:cNvCxnSpPr>
          <p:nvPr userDrawn="1"/>
        </p:nvCxnSpPr>
        <p:spPr>
          <a:xfrm>
            <a:off x="7821635" y="6081408"/>
            <a:ext cx="3996942" cy="0"/>
          </a:xfrm>
          <a:prstGeom prst="line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2262309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991DF6A-7476-8374-397C-66D014EF3017}"/>
              </a:ext>
            </a:extLst>
          </p:cNvPr>
          <p:cNvSpPr/>
          <p:nvPr userDrawn="1"/>
        </p:nvSpPr>
        <p:spPr>
          <a:xfrm>
            <a:off x="0" y="-7"/>
            <a:ext cx="12192000" cy="68580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C22D045-F2E9-3340-0E64-E03750416538}"/>
              </a:ext>
            </a:extLst>
          </p:cNvPr>
          <p:cNvCxnSpPr>
            <a:cxnSpLocks/>
          </p:cNvCxnSpPr>
          <p:nvPr userDrawn="1"/>
        </p:nvCxnSpPr>
        <p:spPr>
          <a:xfrm>
            <a:off x="438838" y="6081408"/>
            <a:ext cx="11314325" cy="0"/>
          </a:xfrm>
          <a:prstGeom prst="line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239542C0-05CC-07FD-FDFD-45D8A9C84C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96848" y="3671268"/>
            <a:ext cx="3877768" cy="2410140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BCAD76A-447F-F7F2-0A6A-07254FB8730D}"/>
              </a:ext>
            </a:extLst>
          </p:cNvPr>
          <p:cNvSpPr/>
          <p:nvPr userDrawn="1"/>
        </p:nvSpPr>
        <p:spPr>
          <a:xfrm>
            <a:off x="364222" y="-8"/>
            <a:ext cx="7528264" cy="6858007"/>
          </a:xfrm>
          <a:custGeom>
            <a:avLst/>
            <a:gdLst>
              <a:gd name="connsiteX0" fmla="*/ 5637321 w 7528264"/>
              <a:gd name="connsiteY0" fmla="*/ 0 h 6889072"/>
              <a:gd name="connsiteX1" fmla="*/ 2024109 w 7528264"/>
              <a:gd name="connsiteY1" fmla="*/ 5024761 h 6889072"/>
              <a:gd name="connsiteX2" fmla="*/ 958789 w 7528264"/>
              <a:gd name="connsiteY2" fmla="*/ 3524435 h 6889072"/>
              <a:gd name="connsiteX3" fmla="*/ 0 w 7528264"/>
              <a:gd name="connsiteY3" fmla="*/ 4829453 h 6889072"/>
              <a:gd name="connsiteX4" fmla="*/ 1447061 w 7528264"/>
              <a:gd name="connsiteY4" fmla="*/ 6889072 h 6889072"/>
              <a:gd name="connsiteX5" fmla="*/ 2645546 w 7528264"/>
              <a:gd name="connsiteY5" fmla="*/ 6880195 h 6889072"/>
              <a:gd name="connsiteX6" fmla="*/ 7528264 w 7528264"/>
              <a:gd name="connsiteY6" fmla="*/ 0 h 6889072"/>
              <a:gd name="connsiteX7" fmla="*/ 5637321 w 7528264"/>
              <a:gd name="connsiteY7" fmla="*/ 0 h 688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28264" h="6889072">
                <a:moveTo>
                  <a:pt x="5637321" y="0"/>
                </a:moveTo>
                <a:lnTo>
                  <a:pt x="2024109" y="5024761"/>
                </a:lnTo>
                <a:lnTo>
                  <a:pt x="958789" y="3524435"/>
                </a:lnTo>
                <a:lnTo>
                  <a:pt x="0" y="4829453"/>
                </a:lnTo>
                <a:lnTo>
                  <a:pt x="1447061" y="6889072"/>
                </a:lnTo>
                <a:lnTo>
                  <a:pt x="2645546" y="6880195"/>
                </a:lnTo>
                <a:lnTo>
                  <a:pt x="7528264" y="0"/>
                </a:lnTo>
                <a:lnTo>
                  <a:pt x="563732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11C99-6DCF-1B2B-68E3-31F3A94064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2707" y="418640"/>
            <a:ext cx="11314324" cy="3314005"/>
          </a:xfrm>
        </p:spPr>
        <p:txBody>
          <a:bodyPr anchor="ctr"/>
          <a:lstStyle>
            <a:lvl1pPr>
              <a:defRPr sz="72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TITLE OF PRESENTATION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C600C45-84BF-667F-60D3-94DEE0A476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2706" y="4145092"/>
            <a:ext cx="7358930" cy="4426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Subhead and/or meeting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213A3FE-3464-A4E0-20B7-C4EB2EA800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2705" y="4685690"/>
            <a:ext cx="7358930" cy="4426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884282734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991DF6A-7476-8374-397C-66D014EF3017}"/>
              </a:ext>
            </a:extLst>
          </p:cNvPr>
          <p:cNvSpPr/>
          <p:nvPr userDrawn="1"/>
        </p:nvSpPr>
        <p:spPr>
          <a:xfrm>
            <a:off x="0" y="-7"/>
            <a:ext cx="12192000" cy="68580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BCAD76A-447F-F7F2-0A6A-07254FB8730D}"/>
              </a:ext>
            </a:extLst>
          </p:cNvPr>
          <p:cNvSpPr/>
          <p:nvPr userDrawn="1"/>
        </p:nvSpPr>
        <p:spPr>
          <a:xfrm>
            <a:off x="-953138" y="0"/>
            <a:ext cx="7547159" cy="6858000"/>
          </a:xfrm>
          <a:custGeom>
            <a:avLst/>
            <a:gdLst>
              <a:gd name="connsiteX0" fmla="*/ 5637321 w 7528264"/>
              <a:gd name="connsiteY0" fmla="*/ 0 h 6889072"/>
              <a:gd name="connsiteX1" fmla="*/ 2024109 w 7528264"/>
              <a:gd name="connsiteY1" fmla="*/ 5024761 h 6889072"/>
              <a:gd name="connsiteX2" fmla="*/ 958789 w 7528264"/>
              <a:gd name="connsiteY2" fmla="*/ 3524435 h 6889072"/>
              <a:gd name="connsiteX3" fmla="*/ 0 w 7528264"/>
              <a:gd name="connsiteY3" fmla="*/ 4829453 h 6889072"/>
              <a:gd name="connsiteX4" fmla="*/ 1447061 w 7528264"/>
              <a:gd name="connsiteY4" fmla="*/ 6889072 h 6889072"/>
              <a:gd name="connsiteX5" fmla="*/ 2645546 w 7528264"/>
              <a:gd name="connsiteY5" fmla="*/ 6880195 h 6889072"/>
              <a:gd name="connsiteX6" fmla="*/ 7528264 w 7528264"/>
              <a:gd name="connsiteY6" fmla="*/ 0 h 6889072"/>
              <a:gd name="connsiteX7" fmla="*/ 5637321 w 7528264"/>
              <a:gd name="connsiteY7" fmla="*/ 0 h 688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28264" h="6889072">
                <a:moveTo>
                  <a:pt x="5637321" y="0"/>
                </a:moveTo>
                <a:lnTo>
                  <a:pt x="2024109" y="5024761"/>
                </a:lnTo>
                <a:lnTo>
                  <a:pt x="958789" y="3524435"/>
                </a:lnTo>
                <a:lnTo>
                  <a:pt x="0" y="4829453"/>
                </a:lnTo>
                <a:lnTo>
                  <a:pt x="1447061" y="6889072"/>
                </a:lnTo>
                <a:lnTo>
                  <a:pt x="2645546" y="6880195"/>
                </a:lnTo>
                <a:lnTo>
                  <a:pt x="7528264" y="0"/>
                </a:lnTo>
                <a:lnTo>
                  <a:pt x="563732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11C99-6DCF-1B2B-68E3-31F3A94064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48300" y="2911450"/>
            <a:ext cx="5892800" cy="1348802"/>
          </a:xfrm>
        </p:spPr>
        <p:txBody>
          <a:bodyPr/>
          <a:lstStyle>
            <a:lvl1pPr>
              <a:defRPr sz="44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TITLE OF PRESENTATION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C600C45-84BF-667F-60D3-94DEE0A476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48299" y="4654865"/>
            <a:ext cx="5892800" cy="4426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Subhead and/or meeting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213A3FE-3464-A4E0-20B7-C4EB2EA800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48298" y="5195464"/>
            <a:ext cx="5892800" cy="386702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3C8D4C-2C59-B708-E0D1-232B9FB6E4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787788" y="6081408"/>
            <a:ext cx="3404212" cy="77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61714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/Pref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991DF6A-7476-8374-397C-66D014EF3017}"/>
              </a:ext>
            </a:extLst>
          </p:cNvPr>
          <p:cNvSpPr/>
          <p:nvPr userDrawn="1"/>
        </p:nvSpPr>
        <p:spPr>
          <a:xfrm>
            <a:off x="0" y="-7"/>
            <a:ext cx="12192000" cy="28765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BCAD76A-447F-F7F2-0A6A-07254FB8730D}"/>
              </a:ext>
            </a:extLst>
          </p:cNvPr>
          <p:cNvSpPr/>
          <p:nvPr userDrawn="1"/>
        </p:nvSpPr>
        <p:spPr>
          <a:xfrm>
            <a:off x="535256" y="483907"/>
            <a:ext cx="2208862" cy="2012202"/>
          </a:xfrm>
          <a:custGeom>
            <a:avLst/>
            <a:gdLst>
              <a:gd name="connsiteX0" fmla="*/ 5637321 w 7528264"/>
              <a:gd name="connsiteY0" fmla="*/ 0 h 6889072"/>
              <a:gd name="connsiteX1" fmla="*/ 2024109 w 7528264"/>
              <a:gd name="connsiteY1" fmla="*/ 5024761 h 6889072"/>
              <a:gd name="connsiteX2" fmla="*/ 958789 w 7528264"/>
              <a:gd name="connsiteY2" fmla="*/ 3524435 h 6889072"/>
              <a:gd name="connsiteX3" fmla="*/ 0 w 7528264"/>
              <a:gd name="connsiteY3" fmla="*/ 4829453 h 6889072"/>
              <a:gd name="connsiteX4" fmla="*/ 1447061 w 7528264"/>
              <a:gd name="connsiteY4" fmla="*/ 6889072 h 6889072"/>
              <a:gd name="connsiteX5" fmla="*/ 2645546 w 7528264"/>
              <a:gd name="connsiteY5" fmla="*/ 6880195 h 6889072"/>
              <a:gd name="connsiteX6" fmla="*/ 7528264 w 7528264"/>
              <a:gd name="connsiteY6" fmla="*/ 0 h 6889072"/>
              <a:gd name="connsiteX7" fmla="*/ 5637321 w 7528264"/>
              <a:gd name="connsiteY7" fmla="*/ 0 h 688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28264" h="6889072">
                <a:moveTo>
                  <a:pt x="5637321" y="0"/>
                </a:moveTo>
                <a:lnTo>
                  <a:pt x="2024109" y="5024761"/>
                </a:lnTo>
                <a:lnTo>
                  <a:pt x="958789" y="3524435"/>
                </a:lnTo>
                <a:lnTo>
                  <a:pt x="0" y="4829453"/>
                </a:lnTo>
                <a:lnTo>
                  <a:pt x="1447061" y="6889072"/>
                </a:lnTo>
                <a:lnTo>
                  <a:pt x="2645546" y="6880195"/>
                </a:lnTo>
                <a:lnTo>
                  <a:pt x="7528264" y="0"/>
                </a:lnTo>
                <a:lnTo>
                  <a:pt x="5637321" y="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11C99-6DCF-1B2B-68E3-31F3A94064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192" y="464858"/>
            <a:ext cx="7358930" cy="2164042"/>
          </a:xfrm>
        </p:spPr>
        <p:txBody>
          <a:bodyPr anchor="ctr" anchorCtr="0"/>
          <a:lstStyle>
            <a:lvl1pPr>
              <a:defRPr sz="48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Introduction  Preface</a:t>
            </a: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D00EB1DA-48E2-552D-390E-93B76B09D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843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F4EED3D-B130-481A-8ECD-A0040EAC36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E67E9C-E402-346E-D079-EA211EC5B3E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42192" y="3093765"/>
            <a:ext cx="7358930" cy="2809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8668533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26.xml"/><Relationship Id="rId34" Type="http://schemas.openxmlformats.org/officeDocument/2006/relationships/slideLayout" Target="../slideLayouts/slideLayout39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8.xml"/><Relationship Id="rId38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34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7.xml"/><Relationship Id="rId37" Type="http://schemas.openxmlformats.org/officeDocument/2006/relationships/tags" Target="../tags/tag1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28" Type="http://schemas.openxmlformats.org/officeDocument/2006/relationships/slideLayout" Target="../slideLayouts/slideLayout33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31" Type="http://schemas.openxmlformats.org/officeDocument/2006/relationships/slideLayout" Target="../slideLayouts/slideLayout36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32.xml"/><Relationship Id="rId30" Type="http://schemas.openxmlformats.org/officeDocument/2006/relationships/slideLayout" Target="../slideLayouts/slideLayout35.xml"/><Relationship Id="rId35" Type="http://schemas.openxmlformats.org/officeDocument/2006/relationships/slideLayout" Target="../slideLayouts/slideLayout40.xml"/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076188"/>
            <a:ext cx="12192000" cy="782320"/>
          </a:xfrm>
          <a:custGeom>
            <a:avLst/>
            <a:gdLst/>
            <a:ahLst/>
            <a:cxnLst/>
            <a:rect l="l" t="t" r="r" b="b"/>
            <a:pathLst>
              <a:path w="12192000" h="782320">
                <a:moveTo>
                  <a:pt x="12192000" y="0"/>
                </a:moveTo>
                <a:lnTo>
                  <a:pt x="0" y="0"/>
                </a:lnTo>
                <a:lnTo>
                  <a:pt x="0" y="781812"/>
                </a:lnTo>
                <a:lnTo>
                  <a:pt x="12192000" y="781812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CF3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8872" y="6080760"/>
            <a:ext cx="3404615" cy="77723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6400" y="566420"/>
            <a:ext cx="11379200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 u="sng">
                <a:solidFill>
                  <a:srgbClr val="00070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0077" y="2882055"/>
            <a:ext cx="6395084" cy="1892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09247" y="6372611"/>
            <a:ext cx="2470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0070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6FCDA1-B2C5-6548-B895-AF1321DBA8F4}"/>
              </a:ext>
            </a:extLst>
          </p:cNvPr>
          <p:cNvSpPr/>
          <p:nvPr userDrawn="1"/>
        </p:nvSpPr>
        <p:spPr>
          <a:xfrm>
            <a:off x="0" y="6075776"/>
            <a:ext cx="12192000" cy="782224"/>
          </a:xfrm>
          <a:prstGeom prst="rect">
            <a:avLst/>
          </a:prstGeom>
          <a:solidFill>
            <a:srgbClr val="FFCF3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5" name="Title Placeholder 1">
            <a:extLst>
              <a:ext uri="{FF2B5EF4-FFF2-40B4-BE49-F238E27FC236}">
                <a16:creationId xmlns:a16="http://schemas.microsoft.com/office/drawing/2014/main" id="{9D2554F3-216C-4D96-9700-4167C9A7EB7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57200" y="0"/>
            <a:ext cx="11338560" cy="107405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D46BD98C-B571-43D4-81FF-2F456DCE5E22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57200" y="1371600"/>
            <a:ext cx="11338560" cy="45188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880C12F-0958-4626-AFCF-E12503C1347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57200" y="1100666"/>
            <a:ext cx="11353800" cy="0"/>
          </a:xfrm>
          <a:prstGeom prst="line">
            <a:avLst/>
          </a:prstGeom>
          <a:ln w="12700">
            <a:solidFill>
              <a:srgbClr val="BF9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687ED32-77BF-4841-8205-C14A8F512EEF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57200" y="1100666"/>
            <a:ext cx="11353800" cy="0"/>
          </a:xfrm>
          <a:prstGeom prst="line">
            <a:avLst/>
          </a:prstGeom>
          <a:ln w="12700">
            <a:solidFill>
              <a:srgbClr val="BF9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8CB2B45-2C05-4CEF-931C-2D0342C698C3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57200" y="1100666"/>
            <a:ext cx="11353800" cy="0"/>
          </a:xfrm>
          <a:prstGeom prst="line">
            <a:avLst/>
          </a:prstGeom>
          <a:ln w="12700">
            <a:solidFill>
              <a:srgbClr val="BF9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F885B5E-952E-43E0-BDDE-E27C1CE5B950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57200" y="1100666"/>
            <a:ext cx="11353800" cy="0"/>
          </a:xfrm>
          <a:prstGeom prst="line">
            <a:avLst/>
          </a:prstGeom>
          <a:ln w="12700">
            <a:solidFill>
              <a:srgbClr val="BF9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CB42A18-D288-4E38-919E-67D261C05322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57200" y="1100666"/>
            <a:ext cx="11353800" cy="0"/>
          </a:xfrm>
          <a:prstGeom prst="line">
            <a:avLst/>
          </a:prstGeom>
          <a:ln w="12700">
            <a:solidFill>
              <a:srgbClr val="BF9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7EDCAB2-1643-4DA5-A90B-8DA02D043078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19100" y="1100666"/>
            <a:ext cx="11353800" cy="0"/>
          </a:xfrm>
          <a:prstGeom prst="line">
            <a:avLst/>
          </a:prstGeom>
          <a:ln w="12700">
            <a:solidFill>
              <a:srgbClr val="FFD0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6FF2C9F-58DC-F4A5-1EAA-9BE9D631D261}"/>
              </a:ext>
            </a:extLst>
          </p:cNvPr>
          <p:cNvPicPr>
            <a:picLocks noChangeAspect="1"/>
          </p:cNvPicPr>
          <p:nvPr userDrawn="1"/>
        </p:nvPicPr>
        <p:blipFill>
          <a:blip r:embed="rId38"/>
          <a:srcRect/>
          <a:stretch/>
        </p:blipFill>
        <p:spPr>
          <a:xfrm>
            <a:off x="119551" y="6081408"/>
            <a:ext cx="3404212" cy="776592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B91CC4A-0A62-8CE4-DF57-654BF9865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2843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F4EED3D-B130-481A-8ECD-A0040EAC36C9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37"/>
    </p:custDataLst>
    <p:extLst>
      <p:ext uri="{BB962C8B-B14F-4D97-AF65-F5344CB8AC3E}">
        <p14:creationId xmlns:p14="http://schemas.microsoft.com/office/powerpoint/2010/main" val="39272531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693" r:id="rId27"/>
    <p:sldLayoutId id="2147483694" r:id="rId28"/>
    <p:sldLayoutId id="2147483695" r:id="rId29"/>
    <p:sldLayoutId id="2147483696" r:id="rId30"/>
    <p:sldLayoutId id="2147483697" r:id="rId31"/>
    <p:sldLayoutId id="2147483698" r:id="rId32"/>
    <p:sldLayoutId id="2147483699" r:id="rId33"/>
    <p:sldLayoutId id="2147483700" r:id="rId34"/>
    <p:sldLayoutId id="2147483701" r:id="rId3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b="0" i="0" kern="1200" cap="all" baseline="0" dirty="0">
          <a:solidFill>
            <a:schemeClr val="bg1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2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FFD030"/>
        </a:buClr>
        <a:buFont typeface="Wingdings" panose="05000000000000000000" pitchFamily="2" charset="2"/>
        <a:buChar char="§"/>
        <a:defRPr sz="22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39825" indent="-22542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Wingdings" panose="05000000000000000000" pitchFamily="2" charset="2"/>
        <a:buChar char="§"/>
        <a:defRPr sz="20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–"/>
        <a:defRPr sz="1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healthpromotion@metroplus.or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etroplus.org/providers/model-of-care/" TargetMode="Externa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health.gov/healthypeople/priority-areas/social-determinants-health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Healthpromotion@metroplus.org" TargetMode="External"/><Relationship Id="rId2" Type="http://schemas.openxmlformats.org/officeDocument/2006/relationships/hyperlink" Target="mailto:foodprograms@metroplus.or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CF3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75490" cy="6858000"/>
            <a:chOff x="0" y="0"/>
            <a:chExt cx="12175490" cy="6858000"/>
          </a:xfrm>
        </p:grpSpPr>
        <p:sp>
          <p:nvSpPr>
            <p:cNvPr id="4" name="object 4"/>
            <p:cNvSpPr/>
            <p:nvPr/>
          </p:nvSpPr>
          <p:spPr>
            <a:xfrm>
              <a:off x="439673" y="6081521"/>
              <a:ext cx="11314430" cy="0"/>
            </a:xfrm>
            <a:custGeom>
              <a:avLst/>
              <a:gdLst/>
              <a:ahLst/>
              <a:cxnLst/>
              <a:rect l="l" t="t" r="r" b="b"/>
              <a:pathLst>
                <a:path w="11314430">
                  <a:moveTo>
                    <a:pt x="0" y="0"/>
                  </a:moveTo>
                  <a:lnTo>
                    <a:pt x="11314328" y="0"/>
                  </a:lnTo>
                </a:path>
              </a:pathLst>
            </a:custGeom>
            <a:ln w="38100">
              <a:solidFill>
                <a:srgbClr val="FFEB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96656" y="3671315"/>
              <a:ext cx="3878579" cy="240944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64236" y="0"/>
              <a:ext cx="7528559" cy="6858000"/>
            </a:xfrm>
            <a:custGeom>
              <a:avLst/>
              <a:gdLst/>
              <a:ahLst/>
              <a:cxnLst/>
              <a:rect l="l" t="t" r="r" b="b"/>
              <a:pathLst>
                <a:path w="7528559" h="6858000">
                  <a:moveTo>
                    <a:pt x="7528559" y="0"/>
                  </a:moveTo>
                  <a:lnTo>
                    <a:pt x="5637542" y="0"/>
                  </a:lnTo>
                  <a:lnTo>
                    <a:pt x="2024189" y="5002098"/>
                  </a:lnTo>
                  <a:lnTo>
                    <a:pt x="958837" y="3508540"/>
                  </a:lnTo>
                  <a:lnTo>
                    <a:pt x="0" y="4807673"/>
                  </a:lnTo>
                  <a:lnTo>
                    <a:pt x="1447126" y="6858000"/>
                  </a:lnTo>
                  <a:lnTo>
                    <a:pt x="2645651" y="6849160"/>
                  </a:lnTo>
                  <a:lnTo>
                    <a:pt x="75285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309116"/>
              <a:ext cx="11905488" cy="183337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0011" y="1506677"/>
            <a:ext cx="1094930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u="none" spc="10" dirty="0">
                <a:latin typeface="Arial Black"/>
                <a:cs typeface="Arial Black"/>
              </a:rPr>
              <a:t>Medicare</a:t>
            </a:r>
            <a:r>
              <a:rPr sz="6600" u="none" spc="-55" dirty="0">
                <a:latin typeface="Arial Black"/>
                <a:cs typeface="Arial Black"/>
              </a:rPr>
              <a:t> </a:t>
            </a:r>
            <a:r>
              <a:rPr sz="6600" u="none" dirty="0">
                <a:latin typeface="Arial Black"/>
                <a:cs typeface="Arial Black"/>
              </a:rPr>
              <a:t>Model</a:t>
            </a:r>
            <a:r>
              <a:rPr sz="6600" u="none" spc="-35" dirty="0">
                <a:latin typeface="Arial Black"/>
                <a:cs typeface="Arial Black"/>
              </a:rPr>
              <a:t> </a:t>
            </a:r>
            <a:r>
              <a:rPr sz="6600" u="none" dirty="0">
                <a:latin typeface="Arial Black"/>
                <a:cs typeface="Arial Black"/>
              </a:rPr>
              <a:t>of</a:t>
            </a:r>
            <a:r>
              <a:rPr sz="6600" u="none" spc="360" dirty="0">
                <a:latin typeface="Arial Black"/>
                <a:cs typeface="Arial Black"/>
              </a:rPr>
              <a:t> </a:t>
            </a:r>
            <a:r>
              <a:rPr sz="6600" u="none" spc="25" dirty="0">
                <a:latin typeface="Arial Black"/>
                <a:cs typeface="Arial Black"/>
              </a:rPr>
              <a:t>Care</a:t>
            </a:r>
            <a:endParaRPr sz="66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0005" y="4124772"/>
            <a:ext cx="2328545" cy="842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Provider</a:t>
            </a:r>
            <a:r>
              <a:rPr sz="2400" spc="-8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0070E"/>
                </a:solidFill>
                <a:latin typeface="Arial"/>
                <a:cs typeface="Arial"/>
              </a:rPr>
              <a:t>Training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sz="1800" spc="-15" dirty="0">
                <a:solidFill>
                  <a:srgbClr val="00070E"/>
                </a:solidFill>
                <a:latin typeface="Arial"/>
                <a:cs typeface="Arial"/>
              </a:rPr>
              <a:t>PRV</a:t>
            </a:r>
            <a:r>
              <a:rPr sz="1800" spc="-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24.053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  <a:tabLst>
                <a:tab pos="11365865" algn="l"/>
              </a:tabLst>
            </a:pPr>
            <a:r>
              <a:rPr spc="-5" dirty="0"/>
              <a:t>TRANSITION</a:t>
            </a:r>
            <a:r>
              <a:rPr spc="-3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CARE</a:t>
            </a:r>
            <a:r>
              <a:rPr spc="-10" dirty="0"/>
              <a:t> </a:t>
            </a:r>
            <a:r>
              <a:rPr spc="-15" dirty="0"/>
              <a:t>(TOC)	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44500" y="1351279"/>
            <a:ext cx="11144250" cy="3865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462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Upon</a:t>
            </a:r>
            <a:r>
              <a:rPr sz="2400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admission</a:t>
            </a:r>
            <a:r>
              <a:rPr sz="2400" spc="3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to</a:t>
            </a:r>
            <a:r>
              <a:rPr sz="2400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hospital,</a:t>
            </a:r>
            <a:r>
              <a:rPr sz="2400" spc="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the member’s</a:t>
            </a:r>
            <a:r>
              <a:rPr sz="2400" spc="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current ICP</a:t>
            </a:r>
            <a:r>
              <a:rPr sz="2400" spc="-5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is</a:t>
            </a:r>
            <a:r>
              <a:rPr sz="2400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sent 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to</a:t>
            </a:r>
            <a:r>
              <a:rPr sz="2400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the</a:t>
            </a:r>
            <a:r>
              <a:rPr sz="2400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admitting 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facility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and</a:t>
            </a:r>
            <a:r>
              <a:rPr sz="2400" spc="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an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admission</a:t>
            </a:r>
            <a:r>
              <a:rPr sz="2400" spc="2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and</a:t>
            </a:r>
            <a:r>
              <a:rPr sz="2400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discharge</a:t>
            </a:r>
            <a:r>
              <a:rPr sz="2400" spc="2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notification</a:t>
            </a:r>
            <a:r>
              <a:rPr sz="2400" spc="2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letter is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mailed</a:t>
            </a:r>
            <a:r>
              <a:rPr sz="2400" spc="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to</a:t>
            </a:r>
            <a:r>
              <a:rPr sz="2400" spc="-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provider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Upon</a:t>
            </a:r>
            <a:r>
              <a:rPr sz="2400" spc="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discharge</a:t>
            </a:r>
            <a:r>
              <a:rPr sz="2400" spc="2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from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the</a:t>
            </a:r>
            <a:r>
              <a:rPr sz="2400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hospital,</a:t>
            </a:r>
            <a:r>
              <a:rPr sz="2400" spc="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care</a:t>
            </a:r>
            <a:r>
              <a:rPr sz="2400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manager</a:t>
            </a:r>
            <a:r>
              <a:rPr sz="2400" spc="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70E"/>
                </a:solidFill>
                <a:latin typeface="Arial"/>
                <a:cs typeface="Arial"/>
              </a:rPr>
              <a:t>will</a:t>
            </a:r>
            <a:r>
              <a:rPr sz="2400" spc="3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reach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out 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to</a:t>
            </a:r>
            <a:r>
              <a:rPr sz="2400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the</a:t>
            </a:r>
            <a:r>
              <a:rPr sz="2400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member</a:t>
            </a:r>
            <a:r>
              <a:rPr sz="2400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to: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FFCF3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Conduct</a:t>
            </a:r>
            <a:r>
              <a:rPr sz="2400" spc="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 transition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care </a:t>
            </a:r>
            <a:r>
              <a:rPr sz="2400" spc="-15" dirty="0">
                <a:solidFill>
                  <a:srgbClr val="00070E"/>
                </a:solidFill>
                <a:latin typeface="Arial"/>
                <a:cs typeface="Arial"/>
              </a:rPr>
              <a:t>(TOC)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 assessment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FFCF3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Ensure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 the</a:t>
            </a:r>
            <a:r>
              <a:rPr sz="2400" spc="-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member’s</a:t>
            </a:r>
            <a:r>
              <a:rPr sz="2400" spc="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discharge</a:t>
            </a:r>
            <a:r>
              <a:rPr sz="2400" spc="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plan</a:t>
            </a:r>
            <a:r>
              <a:rPr sz="2400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is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in</a:t>
            </a:r>
            <a:r>
              <a:rPr sz="2400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70E"/>
                </a:solidFill>
                <a:latin typeface="Arial"/>
                <a:cs typeface="Arial"/>
              </a:rPr>
              <a:t>effect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FFCF3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00070E"/>
                </a:solidFill>
                <a:latin typeface="Arial"/>
                <a:cs typeface="Arial"/>
              </a:rPr>
              <a:t>Develop</a:t>
            </a:r>
            <a:r>
              <a:rPr sz="2400" spc="2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a</a:t>
            </a:r>
            <a:r>
              <a:rPr sz="2400" spc="-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new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ICP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FFCF3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Send</a:t>
            </a:r>
            <a:r>
              <a:rPr sz="2400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the</a:t>
            </a:r>
            <a:r>
              <a:rPr sz="2400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new</a:t>
            </a:r>
            <a:r>
              <a:rPr sz="2400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ICP</a:t>
            </a:r>
            <a:r>
              <a:rPr sz="2400" spc="-5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to</a:t>
            </a:r>
            <a:r>
              <a:rPr sz="2400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the</a:t>
            </a:r>
            <a:r>
              <a:rPr sz="2400" spc="-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provider</a:t>
            </a:r>
            <a:r>
              <a:rPr sz="2400" spc="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record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 for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 feedback,</a:t>
            </a:r>
            <a:r>
              <a:rPr sz="2400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if needed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FFCF3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Contact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 the</a:t>
            </a:r>
            <a:r>
              <a:rPr sz="2400" spc="-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member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weekly</a:t>
            </a:r>
            <a:r>
              <a:rPr sz="2400" spc="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for</a:t>
            </a:r>
            <a:r>
              <a:rPr sz="2400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up 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to</a:t>
            </a:r>
            <a:r>
              <a:rPr sz="2400" spc="-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30 days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240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66978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25211" y="0"/>
              <a:ext cx="7066788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688773" y="685800"/>
            <a:ext cx="5634863" cy="51744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u="none" dirty="0">
                <a:solidFill>
                  <a:srgbClr val="FFFFFF"/>
                </a:solidFill>
              </a:rPr>
              <a:t>YOUR</a:t>
            </a:r>
            <a:r>
              <a:rPr u="none" spc="-45" dirty="0">
                <a:solidFill>
                  <a:srgbClr val="FFFFFF"/>
                </a:solidFill>
              </a:rPr>
              <a:t> </a:t>
            </a:r>
            <a:r>
              <a:rPr u="none" dirty="0">
                <a:solidFill>
                  <a:srgbClr val="FFFFFF"/>
                </a:solidFill>
              </a:rPr>
              <a:t>ROLE</a:t>
            </a:r>
            <a:r>
              <a:rPr u="none" spc="-225" dirty="0">
                <a:solidFill>
                  <a:srgbClr val="FFFFFF"/>
                </a:solidFill>
              </a:rPr>
              <a:t> </a:t>
            </a:r>
            <a:r>
              <a:rPr u="none" dirty="0">
                <a:solidFill>
                  <a:srgbClr val="FFFFFF"/>
                </a:solidFill>
              </a:rPr>
              <a:t>AS</a:t>
            </a:r>
            <a:r>
              <a:rPr u="none" spc="-200" dirty="0">
                <a:solidFill>
                  <a:srgbClr val="FFFFFF"/>
                </a:solidFill>
              </a:rPr>
              <a:t> </a:t>
            </a:r>
            <a:r>
              <a:rPr u="none" dirty="0">
                <a:solidFill>
                  <a:srgbClr val="FFFFFF"/>
                </a:solidFill>
              </a:rPr>
              <a:t>A </a:t>
            </a:r>
            <a:r>
              <a:rPr u="none" spc="-875" dirty="0">
                <a:solidFill>
                  <a:srgbClr val="FFFFFF"/>
                </a:solidFill>
              </a:rPr>
              <a:t> </a:t>
            </a:r>
            <a:r>
              <a:rPr u="none" dirty="0">
                <a:solidFill>
                  <a:srgbClr val="FFFFFF"/>
                </a:solidFill>
              </a:rPr>
              <a:t>PROVIDER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019800" y="1647464"/>
            <a:ext cx="5072888" cy="3589444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99085" marR="435609" indent="-287020">
              <a:lnSpc>
                <a:spcPts val="2380"/>
              </a:lnSpc>
              <a:spcBef>
                <a:spcPts val="390"/>
              </a:spcBef>
              <a:buClr>
                <a:srgbClr val="FFCF30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See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their </a:t>
            </a:r>
            <a:r>
              <a:rPr sz="2200" spc="-5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annual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wellness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visit</a:t>
            </a:r>
            <a:endParaRPr sz="2200" dirty="0">
              <a:latin typeface="Arial"/>
              <a:cs typeface="Arial"/>
            </a:endParaRPr>
          </a:p>
          <a:p>
            <a:pPr marL="299085" marR="62230" indent="-287020">
              <a:lnSpc>
                <a:spcPts val="2380"/>
              </a:lnSpc>
              <a:spcBef>
                <a:spcPts val="1190"/>
              </a:spcBef>
              <a:buClr>
                <a:srgbClr val="FFCF30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Schedule an appointment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within 7 days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discharge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hospital,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rehabilitation </a:t>
            </a:r>
            <a:r>
              <a:rPr sz="2200" spc="-5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skilled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nursing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facility</a:t>
            </a:r>
            <a:endParaRPr sz="2200" dirty="0">
              <a:latin typeface="Arial"/>
              <a:cs typeface="Arial"/>
            </a:endParaRPr>
          </a:p>
          <a:p>
            <a:pPr marL="299085" marR="578485" indent="-287020">
              <a:lnSpc>
                <a:spcPts val="2380"/>
              </a:lnSpc>
              <a:spcBef>
                <a:spcPts val="1185"/>
              </a:spcBef>
              <a:buClr>
                <a:srgbClr val="FFCF30"/>
              </a:buClr>
              <a:buFont typeface="Wingdings"/>
              <a:buChar char=""/>
              <a:tabLst>
                <a:tab pos="298450" algn="l"/>
                <a:tab pos="29972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Review medications with </a:t>
            </a:r>
            <a:r>
              <a:rPr sz="2200" spc="-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endParaRPr sz="2200" dirty="0">
              <a:latin typeface="Arial"/>
              <a:cs typeface="Arial"/>
            </a:endParaRPr>
          </a:p>
          <a:p>
            <a:pPr marL="299085" marR="5080" indent="-287020">
              <a:lnSpc>
                <a:spcPts val="2380"/>
              </a:lnSpc>
              <a:spcBef>
                <a:spcPts val="1195"/>
              </a:spcBef>
              <a:buClr>
                <a:srgbClr val="FFCF30"/>
              </a:buClr>
              <a:buFont typeface="Wingdings"/>
              <a:buChar char=""/>
              <a:tabLst>
                <a:tab pos="298450" algn="l"/>
                <a:tab pos="29972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Review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member’s 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individualized care plan (ICP) </a:t>
            </a:r>
            <a:r>
              <a:rPr sz="2200" spc="-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submit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feedback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where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applicable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92688" y="6425628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  <a:tabLst>
                <a:tab pos="11365865" algn="l"/>
              </a:tabLst>
            </a:pPr>
            <a:r>
              <a:rPr dirty="0"/>
              <a:t>RESOURCES	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7027" y="4562855"/>
            <a:ext cx="9552431" cy="90220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44500" y="1351279"/>
            <a:ext cx="10804525" cy="3831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Contact</a:t>
            </a:r>
            <a:r>
              <a:rPr sz="2400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the</a:t>
            </a:r>
            <a:r>
              <a:rPr sz="2400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MetroPlusHealth</a:t>
            </a:r>
            <a:r>
              <a:rPr sz="2400" spc="3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Care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Management</a:t>
            </a:r>
            <a:r>
              <a:rPr sz="2400" spc="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Department</a:t>
            </a:r>
            <a:r>
              <a:rPr sz="2400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for</a:t>
            </a:r>
            <a:r>
              <a:rPr sz="2400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assistance</a:t>
            </a:r>
            <a:r>
              <a:rPr sz="2400" spc="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with </a:t>
            </a:r>
            <a:r>
              <a:rPr sz="2400" spc="-65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care coordination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FFCF3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Email:</a:t>
            </a:r>
            <a:r>
              <a:rPr sz="2400" spc="5" dirty="0">
                <a:solidFill>
                  <a:srgbClr val="9C6025"/>
                </a:solid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9C6025"/>
                </a:solidFill>
                <a:uFill>
                  <a:solidFill>
                    <a:srgbClr val="9C6025"/>
                  </a:solidFill>
                </a:uFill>
                <a:latin typeface="Arial"/>
                <a:cs typeface="Arial"/>
                <a:hlinkClick r:id="rId3"/>
              </a:rPr>
              <a:t>healthpromotion@metroplus.org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FFCF3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Phone: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212.908.8445</a:t>
            </a:r>
            <a:endParaRPr sz="2400">
              <a:latin typeface="Arial"/>
              <a:cs typeface="Arial"/>
            </a:endParaRPr>
          </a:p>
          <a:p>
            <a:pPr marL="12700" marR="375285">
              <a:lnSpc>
                <a:spcPct val="100000"/>
              </a:lnSpc>
              <a:spcBef>
                <a:spcPts val="1200"/>
              </a:spcBef>
            </a:pP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Additional</a:t>
            </a:r>
            <a:r>
              <a:rPr sz="2400" spc="3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information</a:t>
            </a:r>
            <a:r>
              <a:rPr sz="2400" spc="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is</a:t>
            </a:r>
            <a:r>
              <a:rPr sz="2400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70E"/>
                </a:solidFill>
                <a:latin typeface="Arial"/>
                <a:cs typeface="Arial"/>
              </a:rPr>
              <a:t>available</a:t>
            </a:r>
            <a:r>
              <a:rPr sz="2400" spc="4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on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 the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Provider</a:t>
            </a:r>
            <a:r>
              <a:rPr sz="2400" spc="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website</a:t>
            </a:r>
            <a:r>
              <a:rPr sz="2400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and</a:t>
            </a:r>
            <a:r>
              <a:rPr sz="2400" spc="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in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 the</a:t>
            </a:r>
            <a:r>
              <a:rPr sz="2400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provider </a:t>
            </a:r>
            <a:r>
              <a:rPr sz="2400" spc="-65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newsletters</a:t>
            </a:r>
            <a:r>
              <a:rPr sz="2400" spc="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and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00070E"/>
                </a:solidFill>
                <a:latin typeface="Arial"/>
                <a:cs typeface="Arial"/>
              </a:rPr>
              <a:t>Provider</a:t>
            </a:r>
            <a:r>
              <a:rPr sz="2400" i="1" spc="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00070E"/>
                </a:solidFill>
                <a:latin typeface="Arial"/>
                <a:cs typeface="Arial"/>
              </a:rPr>
              <a:t>Manual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 marL="1175385">
              <a:lnSpc>
                <a:spcPct val="100000"/>
              </a:lnSpc>
              <a:spcBef>
                <a:spcPts val="2140"/>
              </a:spcBef>
            </a:pPr>
            <a:r>
              <a:rPr sz="3200" b="1" spc="-85" dirty="0">
                <a:solidFill>
                  <a:srgbClr val="00070E"/>
                </a:solidFill>
                <a:latin typeface="Arial"/>
                <a:cs typeface="Arial"/>
              </a:rPr>
              <a:t>You</a:t>
            </a:r>
            <a:r>
              <a:rPr sz="3200" b="1" spc="-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70E"/>
                </a:solidFill>
                <a:latin typeface="Arial"/>
                <a:cs typeface="Arial"/>
              </a:rPr>
              <a:t>are</a:t>
            </a:r>
            <a:r>
              <a:rPr sz="3200" b="1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70E"/>
                </a:solidFill>
                <a:latin typeface="Arial"/>
                <a:cs typeface="Arial"/>
              </a:rPr>
              <a:t>our</a:t>
            </a:r>
            <a:r>
              <a:rPr sz="3200" b="1" spc="-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70E"/>
                </a:solidFill>
                <a:latin typeface="Arial"/>
                <a:cs typeface="Arial"/>
              </a:rPr>
              <a:t>partner</a:t>
            </a:r>
            <a:r>
              <a:rPr sz="3200" b="1" spc="-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70E"/>
                </a:solidFill>
                <a:latin typeface="Arial"/>
                <a:cs typeface="Arial"/>
              </a:rPr>
              <a:t>in</a:t>
            </a:r>
            <a:r>
              <a:rPr sz="3200" b="1" spc="-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70E"/>
                </a:solidFill>
                <a:latin typeface="Arial"/>
                <a:cs typeface="Arial"/>
              </a:rPr>
              <a:t>caring</a:t>
            </a:r>
            <a:r>
              <a:rPr sz="3200" b="1" spc="-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70E"/>
                </a:solidFill>
                <a:latin typeface="Arial"/>
                <a:cs typeface="Arial"/>
              </a:rPr>
              <a:t>for</a:t>
            </a:r>
            <a:r>
              <a:rPr sz="3200" b="1" spc="-5" dirty="0">
                <a:solidFill>
                  <a:srgbClr val="00070E"/>
                </a:solidFill>
                <a:latin typeface="Arial"/>
                <a:cs typeface="Arial"/>
              </a:rPr>
              <a:t> our</a:t>
            </a:r>
            <a:r>
              <a:rPr sz="3200" b="1" spc="-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70E"/>
                </a:solidFill>
                <a:latin typeface="Arial"/>
                <a:cs typeface="Arial"/>
              </a:rPr>
              <a:t>members!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A5524-68E9-44B6-B355-3D577301A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277158"/>
            <a:ext cx="10287000" cy="780242"/>
          </a:xfrm>
          <a:solidFill>
            <a:schemeClr val="accent5">
              <a:alpha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0" tIns="0" rIns="0" bIns="0" rtlCol="0" anchor="t">
            <a:noAutofit/>
          </a:bodyPr>
          <a:lstStyle/>
          <a:p>
            <a:pPr lvl="0">
              <a:spcBef>
                <a:spcPts val="1200"/>
              </a:spcBef>
            </a:pPr>
            <a:r>
              <a:rPr lang="en-US" sz="2400" b="1" dirty="0">
                <a:latin typeface="Arial"/>
                <a:cs typeface="Arial"/>
              </a:rPr>
              <a:t>Before proceeding to the next slide, please click here: </a:t>
            </a:r>
            <a:r>
              <a:rPr lang="en-US" sz="2400" b="1" u="sng" dirty="0">
                <a:solidFill>
                  <a:srgbClr val="0562C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Attestation Link</a:t>
            </a:r>
            <a:r>
              <a:rPr lang="en-US" sz="2400" b="1" dirty="0">
                <a:latin typeface="Arial"/>
                <a:cs typeface="Arial"/>
              </a:rPr>
              <a:t> to attest that you have completed the </a:t>
            </a:r>
            <a:r>
              <a:rPr lang="en-US" sz="2400" b="1" i="1" dirty="0">
                <a:latin typeface="Arial"/>
                <a:cs typeface="Arial"/>
              </a:rPr>
              <a:t>Annual</a:t>
            </a:r>
            <a:r>
              <a:rPr lang="en-US" sz="2400" b="1" dirty="0">
                <a:latin typeface="Arial"/>
                <a:cs typeface="Arial"/>
              </a:rPr>
              <a:t> Model of Care training.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endParaRPr lang="en-US" sz="2000" b="1" dirty="0">
              <a:solidFill>
                <a:srgbClr val="00070E"/>
              </a:solidFill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400"/>
              </a:spcAft>
            </a:pPr>
            <a:endParaRPr lang="en-US" sz="800" b="1" dirty="0"/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2400" b="1" dirty="0"/>
              <a:t>Attestations for Group Practices/Organizations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C7DE9-83DB-1736-6C48-5CAA0650A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C3A33-8797-B644-A994-F09AF5F503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80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80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BBF13C-7404-F4E6-74F0-A4EEE4A9ACE1}"/>
              </a:ext>
            </a:extLst>
          </p:cNvPr>
          <p:cNvSpPr txBox="1"/>
          <p:nvPr/>
        </p:nvSpPr>
        <p:spPr>
          <a:xfrm>
            <a:off x="381000" y="457200"/>
            <a:ext cx="40350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ATTESTATION LINK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90512F-4DD6-B370-DA83-E9B6935276EC}"/>
              </a:ext>
            </a:extLst>
          </p:cNvPr>
          <p:cNvSpPr txBox="1"/>
          <p:nvPr/>
        </p:nvSpPr>
        <p:spPr>
          <a:xfrm>
            <a:off x="990600" y="3048000"/>
            <a:ext cx="10287000" cy="1516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080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you are attesting on behalf of your group/organization, in doing so, you agree to communicate the information to other providers in your group/organization.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080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user’s attestation will be automatically sent to MetroPlusHealth for acknowledgement of training. 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AE261B-BD31-B59F-8782-951D124C38E3}"/>
              </a:ext>
            </a:extLst>
          </p:cNvPr>
          <p:cNvSpPr txBox="1"/>
          <p:nvPr/>
        </p:nvSpPr>
        <p:spPr>
          <a:xfrm>
            <a:off x="990600" y="5184101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Thank you for your cooperation!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8802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762115"/>
            </a:xfrm>
            <a:custGeom>
              <a:avLst/>
              <a:gdLst/>
              <a:ahLst/>
              <a:cxnLst/>
              <a:rect l="l" t="t" r="r" b="b"/>
              <a:pathLst>
                <a:path w="12192000" h="6762115">
                  <a:moveTo>
                    <a:pt x="12192000" y="0"/>
                  </a:moveTo>
                  <a:lnTo>
                    <a:pt x="0" y="0"/>
                  </a:lnTo>
                  <a:lnTo>
                    <a:pt x="0" y="6761988"/>
                  </a:lnTo>
                  <a:lnTo>
                    <a:pt x="12192000" y="676198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CF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" y="0"/>
              <a:ext cx="6556375" cy="6858000"/>
            </a:xfrm>
            <a:custGeom>
              <a:avLst/>
              <a:gdLst/>
              <a:ahLst/>
              <a:cxnLst/>
              <a:rect l="l" t="t" r="r" b="b"/>
              <a:pathLst>
                <a:path w="6556375" h="6858000">
                  <a:moveTo>
                    <a:pt x="6556235" y="0"/>
                  </a:moveTo>
                  <a:lnTo>
                    <a:pt x="4660633" y="0"/>
                  </a:lnTo>
                  <a:lnTo>
                    <a:pt x="1038504" y="5002098"/>
                  </a:lnTo>
                  <a:lnTo>
                    <a:pt x="0" y="3549713"/>
                  </a:lnTo>
                  <a:lnTo>
                    <a:pt x="0" y="6207785"/>
                  </a:lnTo>
                  <a:lnTo>
                    <a:pt x="460032" y="6858000"/>
                  </a:lnTo>
                  <a:lnTo>
                    <a:pt x="1661464" y="6849160"/>
                  </a:lnTo>
                  <a:lnTo>
                    <a:pt x="65562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080759"/>
              <a:ext cx="3404615" cy="77723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94712" y="2782075"/>
            <a:ext cx="5403215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0" u="none" spc="-10" dirty="0"/>
              <a:t>Social </a:t>
            </a:r>
            <a:r>
              <a:rPr sz="6000" u="none" spc="-5" dirty="0"/>
              <a:t> Determinants</a:t>
            </a:r>
            <a:r>
              <a:rPr sz="6000" u="none" spc="-80" dirty="0"/>
              <a:t> </a:t>
            </a:r>
            <a:r>
              <a:rPr sz="6000" u="none" spc="-5" dirty="0"/>
              <a:t>of </a:t>
            </a:r>
            <a:r>
              <a:rPr sz="6000" u="none" spc="-1650" dirty="0"/>
              <a:t> </a:t>
            </a:r>
            <a:r>
              <a:rPr sz="6000" u="none" spc="-5" dirty="0"/>
              <a:t>Health</a:t>
            </a:r>
            <a:r>
              <a:rPr sz="6000" u="none" spc="-35" dirty="0"/>
              <a:t> </a:t>
            </a:r>
            <a:r>
              <a:rPr sz="6000" u="none" spc="-5" dirty="0"/>
              <a:t>(SDoH)</a:t>
            </a:r>
            <a:endParaRPr sz="60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  <a:tabLst>
                <a:tab pos="11365865" algn="l"/>
              </a:tabLst>
            </a:pPr>
            <a:r>
              <a:rPr dirty="0"/>
              <a:t>SOCIAL</a:t>
            </a:r>
            <a:r>
              <a:rPr spc="-165" dirty="0"/>
              <a:t> </a:t>
            </a:r>
            <a:r>
              <a:rPr dirty="0"/>
              <a:t>DETERMINANTS</a:t>
            </a:r>
            <a:r>
              <a:rPr spc="-55" dirty="0"/>
              <a:t> </a:t>
            </a:r>
            <a:r>
              <a:rPr dirty="0"/>
              <a:t>OF</a:t>
            </a:r>
            <a:r>
              <a:rPr spc="-40" dirty="0"/>
              <a:t> HEALTH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3613" y="1198876"/>
            <a:ext cx="7145020" cy="4691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Social 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determinants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of health (SDoH) are the conditions 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in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the </a:t>
            </a:r>
            <a:r>
              <a:rPr sz="2000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environments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where people are born, 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live,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learn, work, </a:t>
            </a:r>
            <a:r>
              <a:rPr sz="2000" spc="-35" dirty="0">
                <a:solidFill>
                  <a:srgbClr val="00070E"/>
                </a:solidFill>
                <a:latin typeface="Arial"/>
                <a:cs typeface="Arial"/>
              </a:rPr>
              <a:t>play, </a:t>
            </a:r>
            <a:r>
              <a:rPr sz="2000" spc="-3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worship,</a:t>
            </a:r>
            <a:r>
              <a:rPr sz="2000" spc="-4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age</a:t>
            </a:r>
            <a:r>
              <a:rPr sz="2000" spc="-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that</a:t>
            </a:r>
            <a:r>
              <a:rPr sz="2000" spc="-2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070E"/>
                </a:solidFill>
                <a:latin typeface="Arial"/>
                <a:cs typeface="Arial"/>
              </a:rPr>
              <a:t>affect</a:t>
            </a:r>
            <a:r>
              <a:rPr sz="2000" spc="-3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a</a:t>
            </a:r>
            <a:r>
              <a:rPr sz="2000" spc="-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wide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range</a:t>
            </a:r>
            <a:r>
              <a:rPr sz="2000" spc="-3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of</a:t>
            </a:r>
            <a:r>
              <a:rPr sz="2000" spc="-3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health,</a:t>
            </a:r>
            <a:r>
              <a:rPr sz="2000" spc="-2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functioning, </a:t>
            </a:r>
            <a:r>
              <a:rPr sz="2000" spc="-54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quality-of-life</a:t>
            </a:r>
            <a:r>
              <a:rPr sz="2000" spc="-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outcomes</a:t>
            </a:r>
            <a:r>
              <a:rPr sz="2000" spc="-5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risks.</a:t>
            </a:r>
            <a:r>
              <a:rPr sz="2000" spc="-3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For</a:t>
            </a:r>
            <a:r>
              <a:rPr sz="2000" spc="-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example: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0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00070E"/>
                </a:solidFill>
                <a:latin typeface="Arial"/>
                <a:cs typeface="Arial"/>
              </a:rPr>
              <a:t>Safe </a:t>
            </a: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housing</a:t>
            </a:r>
            <a:r>
              <a:rPr sz="1800" spc="2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and</a:t>
            </a:r>
            <a:r>
              <a:rPr sz="180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reliable</a:t>
            </a:r>
            <a:r>
              <a:rPr sz="1800" spc="2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transportation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Exposure</a:t>
            </a:r>
            <a:r>
              <a:rPr sz="1800" spc="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70E"/>
                </a:solidFill>
                <a:latin typeface="Arial"/>
                <a:cs typeface="Arial"/>
              </a:rPr>
              <a:t>to</a:t>
            </a:r>
            <a:r>
              <a:rPr sz="1800" spc="-5" dirty="0">
                <a:solidFill>
                  <a:srgbClr val="00070E"/>
                </a:solidFill>
                <a:latin typeface="Arial"/>
                <a:cs typeface="Arial"/>
              </a:rPr>
              <a:t> racism,</a:t>
            </a:r>
            <a:r>
              <a:rPr sz="1800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70E"/>
                </a:solidFill>
                <a:latin typeface="Arial"/>
                <a:cs typeface="Arial"/>
              </a:rPr>
              <a:t>discrimination,</a:t>
            </a:r>
            <a:r>
              <a:rPr sz="1800" spc="3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and violence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00070E"/>
                </a:solidFill>
                <a:latin typeface="Arial"/>
                <a:cs typeface="Arial"/>
              </a:rPr>
              <a:t>Access</a:t>
            </a:r>
            <a:r>
              <a:rPr sz="1800" dirty="0">
                <a:solidFill>
                  <a:srgbClr val="00070E"/>
                </a:solidFill>
                <a:latin typeface="Arial"/>
                <a:cs typeface="Arial"/>
              </a:rPr>
              <a:t> to </a:t>
            </a: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quality</a:t>
            </a:r>
            <a:r>
              <a:rPr sz="1800" spc="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education,</a:t>
            </a:r>
            <a:r>
              <a:rPr sz="1800" spc="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70E"/>
                </a:solidFill>
                <a:latin typeface="Arial"/>
                <a:cs typeface="Arial"/>
              </a:rPr>
              <a:t>job</a:t>
            </a:r>
            <a:r>
              <a:rPr sz="1800" spc="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opportunities,</a:t>
            </a:r>
            <a:r>
              <a:rPr sz="1800" spc="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and</a:t>
            </a:r>
            <a:r>
              <a:rPr sz="1800" spc="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70E"/>
                </a:solidFill>
                <a:latin typeface="Arial"/>
                <a:cs typeface="Arial"/>
              </a:rPr>
              <a:t>income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00070E"/>
                </a:solidFill>
                <a:latin typeface="Arial"/>
                <a:cs typeface="Arial"/>
              </a:rPr>
              <a:t>Access</a:t>
            </a:r>
            <a:r>
              <a:rPr sz="1800" dirty="0">
                <a:solidFill>
                  <a:srgbClr val="00070E"/>
                </a:solidFill>
                <a:latin typeface="Arial"/>
                <a:cs typeface="Arial"/>
              </a:rPr>
              <a:t> to</a:t>
            </a:r>
            <a:r>
              <a:rPr sz="1800" spc="-5" dirty="0">
                <a:solidFill>
                  <a:srgbClr val="00070E"/>
                </a:solidFill>
                <a:latin typeface="Arial"/>
                <a:cs typeface="Arial"/>
              </a:rPr>
              <a:t> nutritious</a:t>
            </a:r>
            <a:r>
              <a:rPr sz="1800" spc="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foods</a:t>
            </a:r>
            <a:r>
              <a:rPr sz="1800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and</a:t>
            </a:r>
            <a:r>
              <a:rPr sz="1800" spc="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physical</a:t>
            </a:r>
            <a:r>
              <a:rPr sz="1800" spc="3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70E"/>
                </a:solidFill>
                <a:latin typeface="Arial"/>
                <a:cs typeface="Arial"/>
              </a:rPr>
              <a:t>activity</a:t>
            </a:r>
            <a:r>
              <a:rPr sz="1800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opportunities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0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Exposure</a:t>
            </a:r>
            <a:r>
              <a:rPr sz="1800" spc="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70E"/>
                </a:solidFill>
                <a:latin typeface="Arial"/>
                <a:cs typeface="Arial"/>
              </a:rPr>
              <a:t>to</a:t>
            </a: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 polluted</a:t>
            </a:r>
            <a:r>
              <a:rPr sz="1800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70E"/>
                </a:solidFill>
                <a:latin typeface="Arial"/>
                <a:cs typeface="Arial"/>
              </a:rPr>
              <a:t>air</a:t>
            </a:r>
            <a:r>
              <a:rPr sz="1800" spc="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and </a:t>
            </a:r>
            <a:r>
              <a:rPr sz="1800" spc="-15" dirty="0">
                <a:solidFill>
                  <a:srgbClr val="00070E"/>
                </a:solidFill>
                <a:latin typeface="Arial"/>
                <a:cs typeface="Arial"/>
              </a:rPr>
              <a:t>water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Language</a:t>
            </a:r>
            <a:r>
              <a:rPr sz="1800" spc="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and</a:t>
            </a:r>
            <a:r>
              <a:rPr sz="180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70E"/>
                </a:solidFill>
                <a:latin typeface="Arial"/>
                <a:cs typeface="Arial"/>
              </a:rPr>
              <a:t>literacy</a:t>
            </a:r>
            <a:r>
              <a:rPr sz="1800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70E"/>
                </a:solidFill>
                <a:latin typeface="Arial"/>
                <a:cs typeface="Arial"/>
              </a:rPr>
              <a:t>skills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MetroPlusHealth</a:t>
            </a:r>
            <a:r>
              <a:rPr sz="2000" spc="-4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has</a:t>
            </a:r>
            <a:r>
              <a:rPr sz="2000" spc="-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programs</a:t>
            </a:r>
            <a:r>
              <a:rPr sz="2000" spc="-5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to</a:t>
            </a:r>
            <a:r>
              <a:rPr sz="2000" spc="-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address</a:t>
            </a:r>
            <a:r>
              <a:rPr sz="2000" spc="-4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SDoH: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0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Housing,</a:t>
            </a:r>
            <a:r>
              <a:rPr sz="1800" spc="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food,</a:t>
            </a:r>
            <a:r>
              <a:rPr sz="1800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and</a:t>
            </a:r>
            <a:r>
              <a:rPr sz="1800" spc="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transportation</a:t>
            </a:r>
            <a:endParaRPr sz="1800">
              <a:latin typeface="Arial"/>
              <a:cs typeface="Arial"/>
            </a:endParaRPr>
          </a:p>
          <a:p>
            <a:pPr marL="355600" marR="93345" indent="-342900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Staff</a:t>
            </a:r>
            <a:r>
              <a:rPr sz="180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70E"/>
                </a:solidFill>
                <a:latin typeface="Arial"/>
                <a:cs typeface="Arial"/>
              </a:rPr>
              <a:t>can</a:t>
            </a:r>
            <a:r>
              <a:rPr sz="1800" spc="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70E"/>
                </a:solidFill>
                <a:latin typeface="Arial"/>
                <a:cs typeface="Arial"/>
              </a:rPr>
              <a:t>link</a:t>
            </a:r>
            <a:r>
              <a:rPr sz="1800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70E"/>
                </a:solidFill>
                <a:latin typeface="Arial"/>
                <a:cs typeface="Arial"/>
              </a:rPr>
              <a:t>members</a:t>
            </a:r>
            <a:r>
              <a:rPr sz="1800" spc="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70E"/>
                </a:solidFill>
                <a:latin typeface="Arial"/>
                <a:cs typeface="Arial"/>
              </a:rPr>
              <a:t>to </a:t>
            </a: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community-based</a:t>
            </a:r>
            <a:r>
              <a:rPr sz="1800" spc="5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organizations</a:t>
            </a:r>
            <a:r>
              <a:rPr sz="1800" spc="3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70E"/>
                </a:solidFill>
                <a:latin typeface="Arial"/>
                <a:cs typeface="Arial"/>
              </a:rPr>
              <a:t>(CBOs) </a:t>
            </a:r>
            <a:r>
              <a:rPr sz="1800" spc="-484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and</a:t>
            </a:r>
            <a:r>
              <a:rPr sz="1800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70E"/>
                </a:solidFill>
                <a:latin typeface="Arial"/>
                <a:cs typeface="Arial"/>
              </a:rPr>
              <a:t>services</a:t>
            </a:r>
            <a:r>
              <a:rPr sz="180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through</a:t>
            </a:r>
            <a:r>
              <a:rPr sz="1800" spc="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FindHelp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400" spc="-5" dirty="0">
                <a:solidFill>
                  <a:srgbClr val="00070E"/>
                </a:solidFill>
                <a:latin typeface="Arial"/>
                <a:cs typeface="Arial"/>
              </a:rPr>
              <a:t>Source:</a:t>
            </a:r>
            <a:r>
              <a:rPr sz="1400" spc="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9C6025"/>
                </a:solidFill>
                <a:uFill>
                  <a:solidFill>
                    <a:srgbClr val="9C6025"/>
                  </a:solidFill>
                </a:uFill>
                <a:latin typeface="Arial"/>
                <a:cs typeface="Arial"/>
                <a:hlinkClick r:id="rId2"/>
              </a:rPr>
              <a:t>https://health.gov/healthypeople/priority-areas/social-determinants-health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98892" y="1504188"/>
            <a:ext cx="4034622" cy="396748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87581" y="3960326"/>
            <a:ext cx="21310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070E"/>
                </a:solidFill>
                <a:latin typeface="Arial"/>
                <a:cs typeface="Arial"/>
              </a:rPr>
              <a:t>Food</a:t>
            </a:r>
            <a:r>
              <a:rPr sz="1600" b="1" spc="-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70E"/>
                </a:solidFill>
                <a:latin typeface="Arial"/>
                <a:cs typeface="Arial"/>
              </a:rPr>
              <a:t>insecurity</a:t>
            </a:r>
            <a:r>
              <a:rPr sz="1600" b="1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070E"/>
                </a:solidFill>
                <a:latin typeface="Arial"/>
                <a:cs typeface="Arial"/>
              </a:rPr>
              <a:t>(22%)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85307" y="3956880"/>
            <a:ext cx="26403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070E"/>
                </a:solidFill>
                <a:latin typeface="Arial"/>
                <a:cs typeface="Arial"/>
              </a:rPr>
              <a:t>Poor</a:t>
            </a:r>
            <a:r>
              <a:rPr sz="1600" b="1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70E"/>
                </a:solidFill>
                <a:latin typeface="Arial"/>
                <a:cs typeface="Arial"/>
              </a:rPr>
              <a:t>housing</a:t>
            </a:r>
            <a:r>
              <a:rPr sz="1600" b="1" spc="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70E"/>
                </a:solidFill>
                <a:latin typeface="Arial"/>
                <a:cs typeface="Arial"/>
              </a:rPr>
              <a:t>quality</a:t>
            </a:r>
            <a:r>
              <a:rPr sz="1600" b="1" spc="2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070E"/>
                </a:solidFill>
                <a:latin typeface="Arial"/>
                <a:cs typeface="Arial"/>
              </a:rPr>
              <a:t>(10%)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79280" y="3956880"/>
            <a:ext cx="19284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00070E"/>
                </a:solidFill>
                <a:latin typeface="Arial"/>
                <a:cs typeface="Arial"/>
              </a:rPr>
              <a:t>Transportation</a:t>
            </a:r>
            <a:r>
              <a:rPr sz="1600" b="1" spc="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070E"/>
                </a:solidFill>
                <a:latin typeface="Arial"/>
                <a:cs typeface="Arial"/>
              </a:rPr>
              <a:t>(8%)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11590" y="1937766"/>
            <a:ext cx="1865630" cy="1866900"/>
          </a:xfrm>
          <a:custGeom>
            <a:avLst/>
            <a:gdLst/>
            <a:ahLst/>
            <a:cxnLst/>
            <a:rect l="l" t="t" r="r" b="b"/>
            <a:pathLst>
              <a:path w="1865629" h="1866900">
                <a:moveTo>
                  <a:pt x="0" y="933450"/>
                </a:moveTo>
                <a:lnTo>
                  <a:pt x="1213" y="885414"/>
                </a:lnTo>
                <a:lnTo>
                  <a:pt x="4815" y="838010"/>
                </a:lnTo>
                <a:lnTo>
                  <a:pt x="10746" y="791294"/>
                </a:lnTo>
                <a:lnTo>
                  <a:pt x="18948" y="745327"/>
                </a:lnTo>
                <a:lnTo>
                  <a:pt x="29363" y="700166"/>
                </a:lnTo>
                <a:lnTo>
                  <a:pt x="41931" y="655870"/>
                </a:lnTo>
                <a:lnTo>
                  <a:pt x="56594" y="612498"/>
                </a:lnTo>
                <a:lnTo>
                  <a:pt x="73294" y="570108"/>
                </a:lnTo>
                <a:lnTo>
                  <a:pt x="91972" y="528760"/>
                </a:lnTo>
                <a:lnTo>
                  <a:pt x="112569" y="488511"/>
                </a:lnTo>
                <a:lnTo>
                  <a:pt x="135027" y="449421"/>
                </a:lnTo>
                <a:lnTo>
                  <a:pt x="159287" y="411548"/>
                </a:lnTo>
                <a:lnTo>
                  <a:pt x="185291" y="374951"/>
                </a:lnTo>
                <a:lnTo>
                  <a:pt x="212979" y="339688"/>
                </a:lnTo>
                <a:lnTo>
                  <a:pt x="242294" y="305818"/>
                </a:lnTo>
                <a:lnTo>
                  <a:pt x="273177" y="273400"/>
                </a:lnTo>
                <a:lnTo>
                  <a:pt x="305568" y="242493"/>
                </a:lnTo>
                <a:lnTo>
                  <a:pt x="339410" y="213154"/>
                </a:lnTo>
                <a:lnTo>
                  <a:pt x="374644" y="185443"/>
                </a:lnTo>
                <a:lnTo>
                  <a:pt x="411212" y="159418"/>
                </a:lnTo>
                <a:lnTo>
                  <a:pt x="449054" y="135138"/>
                </a:lnTo>
                <a:lnTo>
                  <a:pt x="488112" y="112662"/>
                </a:lnTo>
                <a:lnTo>
                  <a:pt x="528328" y="92048"/>
                </a:lnTo>
                <a:lnTo>
                  <a:pt x="569642" y="73355"/>
                </a:lnTo>
                <a:lnTo>
                  <a:pt x="611997" y="56641"/>
                </a:lnTo>
                <a:lnTo>
                  <a:pt x="655334" y="41965"/>
                </a:lnTo>
                <a:lnTo>
                  <a:pt x="699593" y="29387"/>
                </a:lnTo>
                <a:lnTo>
                  <a:pt x="744718" y="18964"/>
                </a:lnTo>
                <a:lnTo>
                  <a:pt x="790648" y="10755"/>
                </a:lnTo>
                <a:lnTo>
                  <a:pt x="837325" y="4819"/>
                </a:lnTo>
                <a:lnTo>
                  <a:pt x="884691" y="1214"/>
                </a:lnTo>
                <a:lnTo>
                  <a:pt x="932688" y="0"/>
                </a:lnTo>
                <a:lnTo>
                  <a:pt x="980684" y="1214"/>
                </a:lnTo>
                <a:lnTo>
                  <a:pt x="1028050" y="4819"/>
                </a:lnTo>
                <a:lnTo>
                  <a:pt x="1074727" y="10755"/>
                </a:lnTo>
                <a:lnTo>
                  <a:pt x="1120657" y="18964"/>
                </a:lnTo>
                <a:lnTo>
                  <a:pt x="1165782" y="29387"/>
                </a:lnTo>
                <a:lnTo>
                  <a:pt x="1210041" y="41965"/>
                </a:lnTo>
                <a:lnTo>
                  <a:pt x="1253378" y="56641"/>
                </a:lnTo>
                <a:lnTo>
                  <a:pt x="1295733" y="73355"/>
                </a:lnTo>
                <a:lnTo>
                  <a:pt x="1337047" y="92048"/>
                </a:lnTo>
                <a:lnTo>
                  <a:pt x="1377263" y="112662"/>
                </a:lnTo>
                <a:lnTo>
                  <a:pt x="1416321" y="135138"/>
                </a:lnTo>
                <a:lnTo>
                  <a:pt x="1454163" y="159418"/>
                </a:lnTo>
                <a:lnTo>
                  <a:pt x="1490731" y="185443"/>
                </a:lnTo>
                <a:lnTo>
                  <a:pt x="1525965" y="213154"/>
                </a:lnTo>
                <a:lnTo>
                  <a:pt x="1559807" y="242493"/>
                </a:lnTo>
                <a:lnTo>
                  <a:pt x="1592198" y="273400"/>
                </a:lnTo>
                <a:lnTo>
                  <a:pt x="1623081" y="305818"/>
                </a:lnTo>
                <a:lnTo>
                  <a:pt x="1652396" y="339688"/>
                </a:lnTo>
                <a:lnTo>
                  <a:pt x="1680084" y="374951"/>
                </a:lnTo>
                <a:lnTo>
                  <a:pt x="1706088" y="411548"/>
                </a:lnTo>
                <a:lnTo>
                  <a:pt x="1730348" y="449421"/>
                </a:lnTo>
                <a:lnTo>
                  <a:pt x="1752806" y="488511"/>
                </a:lnTo>
                <a:lnTo>
                  <a:pt x="1773403" y="528760"/>
                </a:lnTo>
                <a:lnTo>
                  <a:pt x="1792081" y="570108"/>
                </a:lnTo>
                <a:lnTo>
                  <a:pt x="1808781" y="612498"/>
                </a:lnTo>
                <a:lnTo>
                  <a:pt x="1823444" y="655870"/>
                </a:lnTo>
                <a:lnTo>
                  <a:pt x="1836012" y="700166"/>
                </a:lnTo>
                <a:lnTo>
                  <a:pt x="1846427" y="745327"/>
                </a:lnTo>
                <a:lnTo>
                  <a:pt x="1854629" y="791294"/>
                </a:lnTo>
                <a:lnTo>
                  <a:pt x="1860560" y="838010"/>
                </a:lnTo>
                <a:lnTo>
                  <a:pt x="1864162" y="885414"/>
                </a:lnTo>
                <a:lnTo>
                  <a:pt x="1865376" y="933450"/>
                </a:lnTo>
                <a:lnTo>
                  <a:pt x="1864162" y="981485"/>
                </a:lnTo>
                <a:lnTo>
                  <a:pt x="1860560" y="1028889"/>
                </a:lnTo>
                <a:lnTo>
                  <a:pt x="1854629" y="1075605"/>
                </a:lnTo>
                <a:lnTo>
                  <a:pt x="1846427" y="1121572"/>
                </a:lnTo>
                <a:lnTo>
                  <a:pt x="1836012" y="1166733"/>
                </a:lnTo>
                <a:lnTo>
                  <a:pt x="1823444" y="1211029"/>
                </a:lnTo>
                <a:lnTo>
                  <a:pt x="1808781" y="1254401"/>
                </a:lnTo>
                <a:lnTo>
                  <a:pt x="1792081" y="1296791"/>
                </a:lnTo>
                <a:lnTo>
                  <a:pt x="1773403" y="1338139"/>
                </a:lnTo>
                <a:lnTo>
                  <a:pt x="1752806" y="1378388"/>
                </a:lnTo>
                <a:lnTo>
                  <a:pt x="1730348" y="1417478"/>
                </a:lnTo>
                <a:lnTo>
                  <a:pt x="1706088" y="1455351"/>
                </a:lnTo>
                <a:lnTo>
                  <a:pt x="1680084" y="1491948"/>
                </a:lnTo>
                <a:lnTo>
                  <a:pt x="1652396" y="1527211"/>
                </a:lnTo>
                <a:lnTo>
                  <a:pt x="1623081" y="1561081"/>
                </a:lnTo>
                <a:lnTo>
                  <a:pt x="1592199" y="1593499"/>
                </a:lnTo>
                <a:lnTo>
                  <a:pt x="1559807" y="1624406"/>
                </a:lnTo>
                <a:lnTo>
                  <a:pt x="1525965" y="1653745"/>
                </a:lnTo>
                <a:lnTo>
                  <a:pt x="1490731" y="1681456"/>
                </a:lnTo>
                <a:lnTo>
                  <a:pt x="1454163" y="1707481"/>
                </a:lnTo>
                <a:lnTo>
                  <a:pt x="1416321" y="1731761"/>
                </a:lnTo>
                <a:lnTo>
                  <a:pt x="1377263" y="1754237"/>
                </a:lnTo>
                <a:lnTo>
                  <a:pt x="1337047" y="1774851"/>
                </a:lnTo>
                <a:lnTo>
                  <a:pt x="1295733" y="1793544"/>
                </a:lnTo>
                <a:lnTo>
                  <a:pt x="1253378" y="1810258"/>
                </a:lnTo>
                <a:lnTo>
                  <a:pt x="1210041" y="1824934"/>
                </a:lnTo>
                <a:lnTo>
                  <a:pt x="1165782" y="1837512"/>
                </a:lnTo>
                <a:lnTo>
                  <a:pt x="1120657" y="1847935"/>
                </a:lnTo>
                <a:lnTo>
                  <a:pt x="1074727" y="1856144"/>
                </a:lnTo>
                <a:lnTo>
                  <a:pt x="1028050" y="1862080"/>
                </a:lnTo>
                <a:lnTo>
                  <a:pt x="980684" y="1865685"/>
                </a:lnTo>
                <a:lnTo>
                  <a:pt x="932688" y="1866900"/>
                </a:lnTo>
                <a:lnTo>
                  <a:pt x="884691" y="1865685"/>
                </a:lnTo>
                <a:lnTo>
                  <a:pt x="837325" y="1862080"/>
                </a:lnTo>
                <a:lnTo>
                  <a:pt x="790648" y="1856144"/>
                </a:lnTo>
                <a:lnTo>
                  <a:pt x="744718" y="1847935"/>
                </a:lnTo>
                <a:lnTo>
                  <a:pt x="699593" y="1837512"/>
                </a:lnTo>
                <a:lnTo>
                  <a:pt x="655334" y="1824934"/>
                </a:lnTo>
                <a:lnTo>
                  <a:pt x="611997" y="1810258"/>
                </a:lnTo>
                <a:lnTo>
                  <a:pt x="569642" y="1793544"/>
                </a:lnTo>
                <a:lnTo>
                  <a:pt x="528328" y="1774851"/>
                </a:lnTo>
                <a:lnTo>
                  <a:pt x="488112" y="1754237"/>
                </a:lnTo>
                <a:lnTo>
                  <a:pt x="449054" y="1731761"/>
                </a:lnTo>
                <a:lnTo>
                  <a:pt x="411212" y="1707481"/>
                </a:lnTo>
                <a:lnTo>
                  <a:pt x="374644" y="1681456"/>
                </a:lnTo>
                <a:lnTo>
                  <a:pt x="339410" y="1653745"/>
                </a:lnTo>
                <a:lnTo>
                  <a:pt x="305568" y="1624406"/>
                </a:lnTo>
                <a:lnTo>
                  <a:pt x="273176" y="1593499"/>
                </a:lnTo>
                <a:lnTo>
                  <a:pt x="242294" y="1561081"/>
                </a:lnTo>
                <a:lnTo>
                  <a:pt x="212979" y="1527211"/>
                </a:lnTo>
                <a:lnTo>
                  <a:pt x="185291" y="1491948"/>
                </a:lnTo>
                <a:lnTo>
                  <a:pt x="159287" y="1455351"/>
                </a:lnTo>
                <a:lnTo>
                  <a:pt x="135027" y="1417478"/>
                </a:lnTo>
                <a:lnTo>
                  <a:pt x="112569" y="1378388"/>
                </a:lnTo>
                <a:lnTo>
                  <a:pt x="91972" y="1338139"/>
                </a:lnTo>
                <a:lnTo>
                  <a:pt x="73294" y="1296791"/>
                </a:lnTo>
                <a:lnTo>
                  <a:pt x="56594" y="1254401"/>
                </a:lnTo>
                <a:lnTo>
                  <a:pt x="41931" y="1211029"/>
                </a:lnTo>
                <a:lnTo>
                  <a:pt x="29363" y="1166733"/>
                </a:lnTo>
                <a:lnTo>
                  <a:pt x="18948" y="1121572"/>
                </a:lnTo>
                <a:lnTo>
                  <a:pt x="10746" y="1075605"/>
                </a:lnTo>
                <a:lnTo>
                  <a:pt x="4815" y="1028889"/>
                </a:lnTo>
                <a:lnTo>
                  <a:pt x="1213" y="981485"/>
                </a:lnTo>
                <a:lnTo>
                  <a:pt x="0" y="933450"/>
                </a:lnTo>
                <a:close/>
              </a:path>
            </a:pathLst>
          </a:custGeom>
          <a:ln w="19050">
            <a:solidFill>
              <a:srgbClr val="FFD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73217" y="1937766"/>
            <a:ext cx="1865630" cy="1866900"/>
          </a:xfrm>
          <a:custGeom>
            <a:avLst/>
            <a:gdLst/>
            <a:ahLst/>
            <a:cxnLst/>
            <a:rect l="l" t="t" r="r" b="b"/>
            <a:pathLst>
              <a:path w="1865629" h="1866900">
                <a:moveTo>
                  <a:pt x="0" y="933450"/>
                </a:moveTo>
                <a:lnTo>
                  <a:pt x="1213" y="885414"/>
                </a:lnTo>
                <a:lnTo>
                  <a:pt x="4815" y="838010"/>
                </a:lnTo>
                <a:lnTo>
                  <a:pt x="10746" y="791294"/>
                </a:lnTo>
                <a:lnTo>
                  <a:pt x="18948" y="745327"/>
                </a:lnTo>
                <a:lnTo>
                  <a:pt x="29363" y="700166"/>
                </a:lnTo>
                <a:lnTo>
                  <a:pt x="41931" y="655870"/>
                </a:lnTo>
                <a:lnTo>
                  <a:pt x="56594" y="612498"/>
                </a:lnTo>
                <a:lnTo>
                  <a:pt x="73294" y="570108"/>
                </a:lnTo>
                <a:lnTo>
                  <a:pt x="91972" y="528760"/>
                </a:lnTo>
                <a:lnTo>
                  <a:pt x="112569" y="488511"/>
                </a:lnTo>
                <a:lnTo>
                  <a:pt x="135027" y="449421"/>
                </a:lnTo>
                <a:lnTo>
                  <a:pt x="159287" y="411548"/>
                </a:lnTo>
                <a:lnTo>
                  <a:pt x="185291" y="374951"/>
                </a:lnTo>
                <a:lnTo>
                  <a:pt x="212979" y="339688"/>
                </a:lnTo>
                <a:lnTo>
                  <a:pt x="242294" y="305818"/>
                </a:lnTo>
                <a:lnTo>
                  <a:pt x="273177" y="273400"/>
                </a:lnTo>
                <a:lnTo>
                  <a:pt x="305568" y="242493"/>
                </a:lnTo>
                <a:lnTo>
                  <a:pt x="339410" y="213154"/>
                </a:lnTo>
                <a:lnTo>
                  <a:pt x="374644" y="185443"/>
                </a:lnTo>
                <a:lnTo>
                  <a:pt x="411212" y="159418"/>
                </a:lnTo>
                <a:lnTo>
                  <a:pt x="449054" y="135138"/>
                </a:lnTo>
                <a:lnTo>
                  <a:pt x="488112" y="112662"/>
                </a:lnTo>
                <a:lnTo>
                  <a:pt x="528328" y="92048"/>
                </a:lnTo>
                <a:lnTo>
                  <a:pt x="569642" y="73355"/>
                </a:lnTo>
                <a:lnTo>
                  <a:pt x="611997" y="56641"/>
                </a:lnTo>
                <a:lnTo>
                  <a:pt x="655334" y="41965"/>
                </a:lnTo>
                <a:lnTo>
                  <a:pt x="699593" y="29387"/>
                </a:lnTo>
                <a:lnTo>
                  <a:pt x="744718" y="18964"/>
                </a:lnTo>
                <a:lnTo>
                  <a:pt x="790648" y="10755"/>
                </a:lnTo>
                <a:lnTo>
                  <a:pt x="837325" y="4819"/>
                </a:lnTo>
                <a:lnTo>
                  <a:pt x="884691" y="1214"/>
                </a:lnTo>
                <a:lnTo>
                  <a:pt x="932688" y="0"/>
                </a:lnTo>
                <a:lnTo>
                  <a:pt x="980684" y="1214"/>
                </a:lnTo>
                <a:lnTo>
                  <a:pt x="1028050" y="4819"/>
                </a:lnTo>
                <a:lnTo>
                  <a:pt x="1074727" y="10755"/>
                </a:lnTo>
                <a:lnTo>
                  <a:pt x="1120657" y="18964"/>
                </a:lnTo>
                <a:lnTo>
                  <a:pt x="1165782" y="29387"/>
                </a:lnTo>
                <a:lnTo>
                  <a:pt x="1210041" y="41965"/>
                </a:lnTo>
                <a:lnTo>
                  <a:pt x="1253378" y="56641"/>
                </a:lnTo>
                <a:lnTo>
                  <a:pt x="1295733" y="73355"/>
                </a:lnTo>
                <a:lnTo>
                  <a:pt x="1337047" y="92048"/>
                </a:lnTo>
                <a:lnTo>
                  <a:pt x="1377263" y="112662"/>
                </a:lnTo>
                <a:lnTo>
                  <a:pt x="1416321" y="135138"/>
                </a:lnTo>
                <a:lnTo>
                  <a:pt x="1454163" y="159418"/>
                </a:lnTo>
                <a:lnTo>
                  <a:pt x="1490731" y="185443"/>
                </a:lnTo>
                <a:lnTo>
                  <a:pt x="1525965" y="213154"/>
                </a:lnTo>
                <a:lnTo>
                  <a:pt x="1559807" y="242493"/>
                </a:lnTo>
                <a:lnTo>
                  <a:pt x="1592198" y="273400"/>
                </a:lnTo>
                <a:lnTo>
                  <a:pt x="1623081" y="305818"/>
                </a:lnTo>
                <a:lnTo>
                  <a:pt x="1652396" y="339688"/>
                </a:lnTo>
                <a:lnTo>
                  <a:pt x="1680084" y="374951"/>
                </a:lnTo>
                <a:lnTo>
                  <a:pt x="1706088" y="411548"/>
                </a:lnTo>
                <a:lnTo>
                  <a:pt x="1730348" y="449421"/>
                </a:lnTo>
                <a:lnTo>
                  <a:pt x="1752806" y="488511"/>
                </a:lnTo>
                <a:lnTo>
                  <a:pt x="1773403" y="528760"/>
                </a:lnTo>
                <a:lnTo>
                  <a:pt x="1792081" y="570108"/>
                </a:lnTo>
                <a:lnTo>
                  <a:pt x="1808781" y="612498"/>
                </a:lnTo>
                <a:lnTo>
                  <a:pt x="1823444" y="655870"/>
                </a:lnTo>
                <a:lnTo>
                  <a:pt x="1836012" y="700166"/>
                </a:lnTo>
                <a:lnTo>
                  <a:pt x="1846427" y="745327"/>
                </a:lnTo>
                <a:lnTo>
                  <a:pt x="1854629" y="791294"/>
                </a:lnTo>
                <a:lnTo>
                  <a:pt x="1860560" y="838010"/>
                </a:lnTo>
                <a:lnTo>
                  <a:pt x="1864162" y="885414"/>
                </a:lnTo>
                <a:lnTo>
                  <a:pt x="1865376" y="933450"/>
                </a:lnTo>
                <a:lnTo>
                  <a:pt x="1864162" y="981485"/>
                </a:lnTo>
                <a:lnTo>
                  <a:pt x="1860560" y="1028889"/>
                </a:lnTo>
                <a:lnTo>
                  <a:pt x="1854629" y="1075605"/>
                </a:lnTo>
                <a:lnTo>
                  <a:pt x="1846427" y="1121572"/>
                </a:lnTo>
                <a:lnTo>
                  <a:pt x="1836012" y="1166733"/>
                </a:lnTo>
                <a:lnTo>
                  <a:pt x="1823444" y="1211029"/>
                </a:lnTo>
                <a:lnTo>
                  <a:pt x="1808781" y="1254401"/>
                </a:lnTo>
                <a:lnTo>
                  <a:pt x="1792081" y="1296791"/>
                </a:lnTo>
                <a:lnTo>
                  <a:pt x="1773403" y="1338139"/>
                </a:lnTo>
                <a:lnTo>
                  <a:pt x="1752806" y="1378388"/>
                </a:lnTo>
                <a:lnTo>
                  <a:pt x="1730348" y="1417478"/>
                </a:lnTo>
                <a:lnTo>
                  <a:pt x="1706088" y="1455351"/>
                </a:lnTo>
                <a:lnTo>
                  <a:pt x="1680084" y="1491948"/>
                </a:lnTo>
                <a:lnTo>
                  <a:pt x="1652396" y="1527211"/>
                </a:lnTo>
                <a:lnTo>
                  <a:pt x="1623081" y="1561081"/>
                </a:lnTo>
                <a:lnTo>
                  <a:pt x="1592199" y="1593499"/>
                </a:lnTo>
                <a:lnTo>
                  <a:pt x="1559807" y="1624406"/>
                </a:lnTo>
                <a:lnTo>
                  <a:pt x="1525965" y="1653745"/>
                </a:lnTo>
                <a:lnTo>
                  <a:pt x="1490731" y="1681456"/>
                </a:lnTo>
                <a:lnTo>
                  <a:pt x="1454163" y="1707481"/>
                </a:lnTo>
                <a:lnTo>
                  <a:pt x="1416321" y="1731761"/>
                </a:lnTo>
                <a:lnTo>
                  <a:pt x="1377263" y="1754237"/>
                </a:lnTo>
                <a:lnTo>
                  <a:pt x="1337047" y="1774851"/>
                </a:lnTo>
                <a:lnTo>
                  <a:pt x="1295733" y="1793544"/>
                </a:lnTo>
                <a:lnTo>
                  <a:pt x="1253378" y="1810258"/>
                </a:lnTo>
                <a:lnTo>
                  <a:pt x="1210041" y="1824934"/>
                </a:lnTo>
                <a:lnTo>
                  <a:pt x="1165782" y="1837512"/>
                </a:lnTo>
                <a:lnTo>
                  <a:pt x="1120657" y="1847935"/>
                </a:lnTo>
                <a:lnTo>
                  <a:pt x="1074727" y="1856144"/>
                </a:lnTo>
                <a:lnTo>
                  <a:pt x="1028050" y="1862080"/>
                </a:lnTo>
                <a:lnTo>
                  <a:pt x="980684" y="1865685"/>
                </a:lnTo>
                <a:lnTo>
                  <a:pt x="932688" y="1866900"/>
                </a:lnTo>
                <a:lnTo>
                  <a:pt x="884691" y="1865685"/>
                </a:lnTo>
                <a:lnTo>
                  <a:pt x="837325" y="1862080"/>
                </a:lnTo>
                <a:lnTo>
                  <a:pt x="790648" y="1856144"/>
                </a:lnTo>
                <a:lnTo>
                  <a:pt x="744718" y="1847935"/>
                </a:lnTo>
                <a:lnTo>
                  <a:pt x="699593" y="1837512"/>
                </a:lnTo>
                <a:lnTo>
                  <a:pt x="655334" y="1824934"/>
                </a:lnTo>
                <a:lnTo>
                  <a:pt x="611997" y="1810258"/>
                </a:lnTo>
                <a:lnTo>
                  <a:pt x="569642" y="1793544"/>
                </a:lnTo>
                <a:lnTo>
                  <a:pt x="528328" y="1774851"/>
                </a:lnTo>
                <a:lnTo>
                  <a:pt x="488112" y="1754237"/>
                </a:lnTo>
                <a:lnTo>
                  <a:pt x="449054" y="1731761"/>
                </a:lnTo>
                <a:lnTo>
                  <a:pt x="411212" y="1707481"/>
                </a:lnTo>
                <a:lnTo>
                  <a:pt x="374644" y="1681456"/>
                </a:lnTo>
                <a:lnTo>
                  <a:pt x="339410" y="1653745"/>
                </a:lnTo>
                <a:lnTo>
                  <a:pt x="305568" y="1624406"/>
                </a:lnTo>
                <a:lnTo>
                  <a:pt x="273176" y="1593499"/>
                </a:lnTo>
                <a:lnTo>
                  <a:pt x="242294" y="1561081"/>
                </a:lnTo>
                <a:lnTo>
                  <a:pt x="212979" y="1527211"/>
                </a:lnTo>
                <a:lnTo>
                  <a:pt x="185291" y="1491948"/>
                </a:lnTo>
                <a:lnTo>
                  <a:pt x="159287" y="1455351"/>
                </a:lnTo>
                <a:lnTo>
                  <a:pt x="135027" y="1417478"/>
                </a:lnTo>
                <a:lnTo>
                  <a:pt x="112569" y="1378388"/>
                </a:lnTo>
                <a:lnTo>
                  <a:pt x="91972" y="1338139"/>
                </a:lnTo>
                <a:lnTo>
                  <a:pt x="73294" y="1296791"/>
                </a:lnTo>
                <a:lnTo>
                  <a:pt x="56594" y="1254401"/>
                </a:lnTo>
                <a:lnTo>
                  <a:pt x="41931" y="1211029"/>
                </a:lnTo>
                <a:lnTo>
                  <a:pt x="29363" y="1166733"/>
                </a:lnTo>
                <a:lnTo>
                  <a:pt x="18948" y="1121572"/>
                </a:lnTo>
                <a:lnTo>
                  <a:pt x="10746" y="1075605"/>
                </a:lnTo>
                <a:lnTo>
                  <a:pt x="4815" y="1028889"/>
                </a:lnTo>
                <a:lnTo>
                  <a:pt x="1213" y="981485"/>
                </a:lnTo>
                <a:lnTo>
                  <a:pt x="0" y="933450"/>
                </a:lnTo>
                <a:close/>
              </a:path>
            </a:pathLst>
          </a:custGeom>
          <a:ln w="19050">
            <a:solidFill>
              <a:srgbClr val="FFD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0189" y="1937766"/>
            <a:ext cx="1865630" cy="1866900"/>
          </a:xfrm>
          <a:custGeom>
            <a:avLst/>
            <a:gdLst/>
            <a:ahLst/>
            <a:cxnLst/>
            <a:rect l="l" t="t" r="r" b="b"/>
            <a:pathLst>
              <a:path w="1865629" h="1866900">
                <a:moveTo>
                  <a:pt x="0" y="933450"/>
                </a:moveTo>
                <a:lnTo>
                  <a:pt x="1213" y="885414"/>
                </a:lnTo>
                <a:lnTo>
                  <a:pt x="4815" y="838010"/>
                </a:lnTo>
                <a:lnTo>
                  <a:pt x="10746" y="791294"/>
                </a:lnTo>
                <a:lnTo>
                  <a:pt x="18948" y="745327"/>
                </a:lnTo>
                <a:lnTo>
                  <a:pt x="29363" y="700166"/>
                </a:lnTo>
                <a:lnTo>
                  <a:pt x="41931" y="655870"/>
                </a:lnTo>
                <a:lnTo>
                  <a:pt x="56594" y="612498"/>
                </a:lnTo>
                <a:lnTo>
                  <a:pt x="73294" y="570108"/>
                </a:lnTo>
                <a:lnTo>
                  <a:pt x="91972" y="528760"/>
                </a:lnTo>
                <a:lnTo>
                  <a:pt x="112569" y="488511"/>
                </a:lnTo>
                <a:lnTo>
                  <a:pt x="135027" y="449421"/>
                </a:lnTo>
                <a:lnTo>
                  <a:pt x="159287" y="411548"/>
                </a:lnTo>
                <a:lnTo>
                  <a:pt x="185291" y="374951"/>
                </a:lnTo>
                <a:lnTo>
                  <a:pt x="212979" y="339688"/>
                </a:lnTo>
                <a:lnTo>
                  <a:pt x="242294" y="305818"/>
                </a:lnTo>
                <a:lnTo>
                  <a:pt x="273177" y="273400"/>
                </a:lnTo>
                <a:lnTo>
                  <a:pt x="305568" y="242493"/>
                </a:lnTo>
                <a:lnTo>
                  <a:pt x="339410" y="213154"/>
                </a:lnTo>
                <a:lnTo>
                  <a:pt x="374644" y="185443"/>
                </a:lnTo>
                <a:lnTo>
                  <a:pt x="411212" y="159418"/>
                </a:lnTo>
                <a:lnTo>
                  <a:pt x="449054" y="135138"/>
                </a:lnTo>
                <a:lnTo>
                  <a:pt x="488112" y="112662"/>
                </a:lnTo>
                <a:lnTo>
                  <a:pt x="528328" y="92048"/>
                </a:lnTo>
                <a:lnTo>
                  <a:pt x="569642" y="73355"/>
                </a:lnTo>
                <a:lnTo>
                  <a:pt x="611997" y="56641"/>
                </a:lnTo>
                <a:lnTo>
                  <a:pt x="655334" y="41965"/>
                </a:lnTo>
                <a:lnTo>
                  <a:pt x="699593" y="29387"/>
                </a:lnTo>
                <a:lnTo>
                  <a:pt x="744718" y="18964"/>
                </a:lnTo>
                <a:lnTo>
                  <a:pt x="790648" y="10755"/>
                </a:lnTo>
                <a:lnTo>
                  <a:pt x="837325" y="4819"/>
                </a:lnTo>
                <a:lnTo>
                  <a:pt x="884691" y="1214"/>
                </a:lnTo>
                <a:lnTo>
                  <a:pt x="932688" y="0"/>
                </a:lnTo>
                <a:lnTo>
                  <a:pt x="980684" y="1214"/>
                </a:lnTo>
                <a:lnTo>
                  <a:pt x="1028050" y="4819"/>
                </a:lnTo>
                <a:lnTo>
                  <a:pt x="1074727" y="10755"/>
                </a:lnTo>
                <a:lnTo>
                  <a:pt x="1120657" y="18964"/>
                </a:lnTo>
                <a:lnTo>
                  <a:pt x="1165782" y="29387"/>
                </a:lnTo>
                <a:lnTo>
                  <a:pt x="1210041" y="41965"/>
                </a:lnTo>
                <a:lnTo>
                  <a:pt x="1253378" y="56641"/>
                </a:lnTo>
                <a:lnTo>
                  <a:pt x="1295733" y="73355"/>
                </a:lnTo>
                <a:lnTo>
                  <a:pt x="1337047" y="92048"/>
                </a:lnTo>
                <a:lnTo>
                  <a:pt x="1377263" y="112662"/>
                </a:lnTo>
                <a:lnTo>
                  <a:pt x="1416321" y="135138"/>
                </a:lnTo>
                <a:lnTo>
                  <a:pt x="1454163" y="159418"/>
                </a:lnTo>
                <a:lnTo>
                  <a:pt x="1490731" y="185443"/>
                </a:lnTo>
                <a:lnTo>
                  <a:pt x="1525965" y="213154"/>
                </a:lnTo>
                <a:lnTo>
                  <a:pt x="1559807" y="242493"/>
                </a:lnTo>
                <a:lnTo>
                  <a:pt x="1592198" y="273400"/>
                </a:lnTo>
                <a:lnTo>
                  <a:pt x="1623081" y="305818"/>
                </a:lnTo>
                <a:lnTo>
                  <a:pt x="1652396" y="339688"/>
                </a:lnTo>
                <a:lnTo>
                  <a:pt x="1680084" y="374951"/>
                </a:lnTo>
                <a:lnTo>
                  <a:pt x="1706088" y="411548"/>
                </a:lnTo>
                <a:lnTo>
                  <a:pt x="1730348" y="449421"/>
                </a:lnTo>
                <a:lnTo>
                  <a:pt x="1752806" y="488511"/>
                </a:lnTo>
                <a:lnTo>
                  <a:pt x="1773403" y="528760"/>
                </a:lnTo>
                <a:lnTo>
                  <a:pt x="1792081" y="570108"/>
                </a:lnTo>
                <a:lnTo>
                  <a:pt x="1808781" y="612498"/>
                </a:lnTo>
                <a:lnTo>
                  <a:pt x="1823444" y="655870"/>
                </a:lnTo>
                <a:lnTo>
                  <a:pt x="1836012" y="700166"/>
                </a:lnTo>
                <a:lnTo>
                  <a:pt x="1846427" y="745327"/>
                </a:lnTo>
                <a:lnTo>
                  <a:pt x="1854629" y="791294"/>
                </a:lnTo>
                <a:lnTo>
                  <a:pt x="1860560" y="838010"/>
                </a:lnTo>
                <a:lnTo>
                  <a:pt x="1864162" y="885414"/>
                </a:lnTo>
                <a:lnTo>
                  <a:pt x="1865376" y="933450"/>
                </a:lnTo>
                <a:lnTo>
                  <a:pt x="1864162" y="981485"/>
                </a:lnTo>
                <a:lnTo>
                  <a:pt x="1860560" y="1028889"/>
                </a:lnTo>
                <a:lnTo>
                  <a:pt x="1854629" y="1075605"/>
                </a:lnTo>
                <a:lnTo>
                  <a:pt x="1846427" y="1121572"/>
                </a:lnTo>
                <a:lnTo>
                  <a:pt x="1836012" y="1166733"/>
                </a:lnTo>
                <a:lnTo>
                  <a:pt x="1823444" y="1211029"/>
                </a:lnTo>
                <a:lnTo>
                  <a:pt x="1808781" y="1254401"/>
                </a:lnTo>
                <a:lnTo>
                  <a:pt x="1792081" y="1296791"/>
                </a:lnTo>
                <a:lnTo>
                  <a:pt x="1773403" y="1338139"/>
                </a:lnTo>
                <a:lnTo>
                  <a:pt x="1752806" y="1378388"/>
                </a:lnTo>
                <a:lnTo>
                  <a:pt x="1730348" y="1417478"/>
                </a:lnTo>
                <a:lnTo>
                  <a:pt x="1706088" y="1455351"/>
                </a:lnTo>
                <a:lnTo>
                  <a:pt x="1680084" y="1491948"/>
                </a:lnTo>
                <a:lnTo>
                  <a:pt x="1652396" y="1527211"/>
                </a:lnTo>
                <a:lnTo>
                  <a:pt x="1623081" y="1561081"/>
                </a:lnTo>
                <a:lnTo>
                  <a:pt x="1592199" y="1593499"/>
                </a:lnTo>
                <a:lnTo>
                  <a:pt x="1559807" y="1624406"/>
                </a:lnTo>
                <a:lnTo>
                  <a:pt x="1525965" y="1653745"/>
                </a:lnTo>
                <a:lnTo>
                  <a:pt x="1490731" y="1681456"/>
                </a:lnTo>
                <a:lnTo>
                  <a:pt x="1454163" y="1707481"/>
                </a:lnTo>
                <a:lnTo>
                  <a:pt x="1416321" y="1731761"/>
                </a:lnTo>
                <a:lnTo>
                  <a:pt x="1377263" y="1754237"/>
                </a:lnTo>
                <a:lnTo>
                  <a:pt x="1337047" y="1774851"/>
                </a:lnTo>
                <a:lnTo>
                  <a:pt x="1295733" y="1793544"/>
                </a:lnTo>
                <a:lnTo>
                  <a:pt x="1253378" y="1810258"/>
                </a:lnTo>
                <a:lnTo>
                  <a:pt x="1210041" y="1824934"/>
                </a:lnTo>
                <a:lnTo>
                  <a:pt x="1165782" y="1837512"/>
                </a:lnTo>
                <a:lnTo>
                  <a:pt x="1120657" y="1847935"/>
                </a:lnTo>
                <a:lnTo>
                  <a:pt x="1074727" y="1856144"/>
                </a:lnTo>
                <a:lnTo>
                  <a:pt x="1028050" y="1862080"/>
                </a:lnTo>
                <a:lnTo>
                  <a:pt x="980684" y="1865685"/>
                </a:lnTo>
                <a:lnTo>
                  <a:pt x="932688" y="1866900"/>
                </a:lnTo>
                <a:lnTo>
                  <a:pt x="884691" y="1865685"/>
                </a:lnTo>
                <a:lnTo>
                  <a:pt x="837325" y="1862080"/>
                </a:lnTo>
                <a:lnTo>
                  <a:pt x="790648" y="1856144"/>
                </a:lnTo>
                <a:lnTo>
                  <a:pt x="744718" y="1847935"/>
                </a:lnTo>
                <a:lnTo>
                  <a:pt x="699593" y="1837512"/>
                </a:lnTo>
                <a:lnTo>
                  <a:pt x="655334" y="1824934"/>
                </a:lnTo>
                <a:lnTo>
                  <a:pt x="611997" y="1810258"/>
                </a:lnTo>
                <a:lnTo>
                  <a:pt x="569642" y="1793544"/>
                </a:lnTo>
                <a:lnTo>
                  <a:pt x="528328" y="1774851"/>
                </a:lnTo>
                <a:lnTo>
                  <a:pt x="488112" y="1754237"/>
                </a:lnTo>
                <a:lnTo>
                  <a:pt x="449054" y="1731761"/>
                </a:lnTo>
                <a:lnTo>
                  <a:pt x="411212" y="1707481"/>
                </a:lnTo>
                <a:lnTo>
                  <a:pt x="374644" y="1681456"/>
                </a:lnTo>
                <a:lnTo>
                  <a:pt x="339410" y="1653745"/>
                </a:lnTo>
                <a:lnTo>
                  <a:pt x="305568" y="1624406"/>
                </a:lnTo>
                <a:lnTo>
                  <a:pt x="273176" y="1593499"/>
                </a:lnTo>
                <a:lnTo>
                  <a:pt x="242294" y="1561081"/>
                </a:lnTo>
                <a:lnTo>
                  <a:pt x="212979" y="1527211"/>
                </a:lnTo>
                <a:lnTo>
                  <a:pt x="185291" y="1491948"/>
                </a:lnTo>
                <a:lnTo>
                  <a:pt x="159287" y="1455351"/>
                </a:lnTo>
                <a:lnTo>
                  <a:pt x="135027" y="1417478"/>
                </a:lnTo>
                <a:lnTo>
                  <a:pt x="112569" y="1378388"/>
                </a:lnTo>
                <a:lnTo>
                  <a:pt x="91972" y="1338139"/>
                </a:lnTo>
                <a:lnTo>
                  <a:pt x="73294" y="1296791"/>
                </a:lnTo>
                <a:lnTo>
                  <a:pt x="56594" y="1254401"/>
                </a:lnTo>
                <a:lnTo>
                  <a:pt x="41931" y="1211029"/>
                </a:lnTo>
                <a:lnTo>
                  <a:pt x="29363" y="1166733"/>
                </a:lnTo>
                <a:lnTo>
                  <a:pt x="18948" y="1121572"/>
                </a:lnTo>
                <a:lnTo>
                  <a:pt x="10746" y="1075605"/>
                </a:lnTo>
                <a:lnTo>
                  <a:pt x="4815" y="1028889"/>
                </a:lnTo>
                <a:lnTo>
                  <a:pt x="1213" y="981485"/>
                </a:lnTo>
                <a:lnTo>
                  <a:pt x="0" y="933450"/>
                </a:lnTo>
                <a:close/>
              </a:path>
            </a:pathLst>
          </a:custGeom>
          <a:ln w="19050">
            <a:solidFill>
              <a:srgbClr val="FFD0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4500" y="1250413"/>
            <a:ext cx="107905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In</a:t>
            </a:r>
            <a:r>
              <a:rPr sz="2400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2023,</a:t>
            </a:r>
            <a:r>
              <a:rPr sz="2400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the</a:t>
            </a:r>
            <a:r>
              <a:rPr sz="2400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top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member health-related</a:t>
            </a:r>
            <a:r>
              <a:rPr sz="2400" spc="3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social</a:t>
            </a:r>
            <a:r>
              <a:rPr sz="2400" spc="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needs</a:t>
            </a:r>
            <a:r>
              <a:rPr sz="2400" spc="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among</a:t>
            </a:r>
            <a:r>
              <a:rPr sz="2400" spc="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Medicare</a:t>
            </a:r>
            <a:r>
              <a:rPr sz="2400" spc="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members </a:t>
            </a:r>
            <a:r>
              <a:rPr sz="2400" spc="-65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were: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  <a:tabLst>
                <a:tab pos="11365865" algn="l"/>
              </a:tabLst>
            </a:pPr>
            <a:r>
              <a:rPr spc="-60" dirty="0"/>
              <a:t>WHAT</a:t>
            </a:r>
            <a:r>
              <a:rPr spc="-80" dirty="0"/>
              <a:t> </a:t>
            </a:r>
            <a:r>
              <a:rPr dirty="0"/>
              <a:t>WE</a:t>
            </a:r>
            <a:r>
              <a:rPr spc="-20" dirty="0"/>
              <a:t> </a:t>
            </a:r>
            <a:r>
              <a:rPr dirty="0"/>
              <a:t>KNOW	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44500" y="4823823"/>
            <a:ext cx="111575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A</a:t>
            </a:r>
            <a:r>
              <a:rPr sz="2400" spc="-14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total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of 14,694</a:t>
            </a:r>
            <a:r>
              <a:rPr sz="2400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members</a:t>
            </a:r>
            <a:r>
              <a:rPr sz="2400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in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all</a:t>
            </a:r>
            <a:r>
              <a:rPr sz="2400" spc="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70E"/>
                </a:solidFill>
                <a:latin typeface="Arial"/>
                <a:cs typeface="Arial"/>
              </a:rPr>
              <a:t>lines</a:t>
            </a:r>
            <a:r>
              <a:rPr sz="2400" spc="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of business</a:t>
            </a:r>
            <a:r>
              <a:rPr sz="2400" spc="2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were</a:t>
            </a:r>
            <a:r>
              <a:rPr sz="2400" spc="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in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Department</a:t>
            </a:r>
            <a:r>
              <a:rPr sz="2400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of Homeless </a:t>
            </a:r>
            <a:r>
              <a:rPr sz="2400" spc="-65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Services</a:t>
            </a:r>
            <a:r>
              <a:rPr sz="2400" spc="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(DHS)</a:t>
            </a:r>
            <a:r>
              <a:rPr sz="2400" spc="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shelters</a:t>
            </a:r>
            <a:r>
              <a:rPr sz="2400" spc="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during</a:t>
            </a:r>
            <a:r>
              <a:rPr sz="2400" spc="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2023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726957" y="2470770"/>
            <a:ext cx="1264920" cy="763270"/>
            <a:chOff x="1726957" y="2470770"/>
            <a:chExt cx="1264920" cy="763270"/>
          </a:xfrm>
        </p:grpSpPr>
        <p:sp>
          <p:nvSpPr>
            <p:cNvPr id="12" name="object 12"/>
            <p:cNvSpPr/>
            <p:nvPr/>
          </p:nvSpPr>
          <p:spPr>
            <a:xfrm>
              <a:off x="1742510" y="2751124"/>
              <a:ext cx="714375" cy="467359"/>
            </a:xfrm>
            <a:custGeom>
              <a:avLst/>
              <a:gdLst/>
              <a:ahLst/>
              <a:cxnLst/>
              <a:rect l="l" t="t" r="r" b="b"/>
              <a:pathLst>
                <a:path w="714375" h="467360">
                  <a:moveTo>
                    <a:pt x="93175" y="249204"/>
                  </a:moveTo>
                  <a:lnTo>
                    <a:pt x="49725" y="239416"/>
                  </a:lnTo>
                  <a:lnTo>
                    <a:pt x="20906" y="212719"/>
                  </a:lnTo>
                  <a:lnTo>
                    <a:pt x="4928" y="173114"/>
                  </a:lnTo>
                  <a:lnTo>
                    <a:pt x="0" y="124602"/>
                  </a:lnTo>
                  <a:lnTo>
                    <a:pt x="9763" y="76103"/>
                  </a:lnTo>
                  <a:lnTo>
                    <a:pt x="36389" y="36496"/>
                  </a:lnTo>
                  <a:lnTo>
                    <a:pt x="75878" y="9792"/>
                  </a:lnTo>
                  <a:lnTo>
                    <a:pt x="124234" y="0"/>
                  </a:lnTo>
                  <a:lnTo>
                    <a:pt x="341644" y="0"/>
                  </a:lnTo>
                  <a:lnTo>
                    <a:pt x="390000" y="9792"/>
                  </a:lnTo>
                  <a:lnTo>
                    <a:pt x="429490" y="36496"/>
                  </a:lnTo>
                  <a:lnTo>
                    <a:pt x="456115" y="76103"/>
                  </a:lnTo>
                  <a:lnTo>
                    <a:pt x="465879" y="124602"/>
                  </a:lnTo>
                  <a:lnTo>
                    <a:pt x="456115" y="173101"/>
                  </a:lnTo>
                  <a:lnTo>
                    <a:pt x="429490" y="212707"/>
                  </a:lnTo>
                  <a:lnTo>
                    <a:pt x="390000" y="239412"/>
                  </a:lnTo>
                  <a:lnTo>
                    <a:pt x="341644" y="249204"/>
                  </a:lnTo>
                  <a:lnTo>
                    <a:pt x="372703" y="467258"/>
                  </a:lnTo>
                </a:path>
                <a:path w="714375" h="467360">
                  <a:moveTo>
                    <a:pt x="93175" y="249204"/>
                  </a:moveTo>
                  <a:lnTo>
                    <a:pt x="62117" y="467258"/>
                  </a:lnTo>
                  <a:lnTo>
                    <a:pt x="621172" y="467258"/>
                  </a:lnTo>
                  <a:lnTo>
                    <a:pt x="590113" y="249204"/>
                  </a:lnTo>
                  <a:lnTo>
                    <a:pt x="638469" y="239412"/>
                  </a:lnTo>
                  <a:lnTo>
                    <a:pt x="677958" y="212707"/>
                  </a:lnTo>
                  <a:lnTo>
                    <a:pt x="704584" y="173101"/>
                  </a:lnTo>
                  <a:lnTo>
                    <a:pt x="714347" y="124602"/>
                  </a:lnTo>
                  <a:lnTo>
                    <a:pt x="704584" y="76103"/>
                  </a:lnTo>
                  <a:lnTo>
                    <a:pt x="677958" y="36496"/>
                  </a:lnTo>
                  <a:lnTo>
                    <a:pt x="638469" y="9792"/>
                  </a:lnTo>
                  <a:lnTo>
                    <a:pt x="590113" y="0"/>
                  </a:lnTo>
                  <a:lnTo>
                    <a:pt x="341644" y="0"/>
                  </a:lnTo>
                </a:path>
              </a:pathLst>
            </a:custGeom>
            <a:ln w="31104">
              <a:solidFill>
                <a:srgbClr val="FFCF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84154" y="3000329"/>
              <a:ext cx="248920" cy="0"/>
            </a:xfrm>
            <a:custGeom>
              <a:avLst/>
              <a:gdLst/>
              <a:ahLst/>
              <a:cxnLst/>
              <a:rect l="l" t="t" r="r" b="b"/>
              <a:pathLst>
                <a:path w="248919">
                  <a:moveTo>
                    <a:pt x="0" y="0"/>
                  </a:moveTo>
                  <a:lnTo>
                    <a:pt x="248468" y="0"/>
                  </a:lnTo>
                </a:path>
              </a:pathLst>
            </a:custGeom>
            <a:ln w="31150">
              <a:solidFill>
                <a:srgbClr val="FFCF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09873" y="2486313"/>
              <a:ext cx="466090" cy="716915"/>
            </a:xfrm>
            <a:custGeom>
              <a:avLst/>
              <a:gdLst/>
              <a:ahLst/>
              <a:cxnLst/>
              <a:rect l="l" t="t" r="r" b="b"/>
              <a:pathLst>
                <a:path w="466089" h="716914">
                  <a:moveTo>
                    <a:pt x="403761" y="716463"/>
                  </a:moveTo>
                  <a:lnTo>
                    <a:pt x="62117" y="716463"/>
                  </a:lnTo>
                  <a:lnTo>
                    <a:pt x="0" y="0"/>
                  </a:lnTo>
                  <a:lnTo>
                    <a:pt x="465879" y="0"/>
                  </a:lnTo>
                  <a:lnTo>
                    <a:pt x="403761" y="716463"/>
                  </a:lnTo>
                  <a:close/>
                </a:path>
              </a:pathLst>
            </a:custGeom>
            <a:ln w="31085">
              <a:solidFill>
                <a:srgbClr val="FFCF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31303" y="2735518"/>
              <a:ext cx="422909" cy="0"/>
            </a:xfrm>
            <a:custGeom>
              <a:avLst/>
              <a:gdLst/>
              <a:ahLst/>
              <a:cxnLst/>
              <a:rect l="l" t="t" r="r" b="b"/>
              <a:pathLst>
                <a:path w="422910">
                  <a:moveTo>
                    <a:pt x="0" y="0"/>
                  </a:moveTo>
                  <a:lnTo>
                    <a:pt x="422396" y="0"/>
                  </a:lnTo>
                </a:path>
              </a:pathLst>
            </a:custGeom>
            <a:ln w="31150">
              <a:solidFill>
                <a:srgbClr val="FFCF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9476478" y="2685825"/>
            <a:ext cx="747395" cy="500380"/>
            <a:chOff x="9476478" y="2685825"/>
            <a:chExt cx="747395" cy="500380"/>
          </a:xfrm>
        </p:grpSpPr>
        <p:sp>
          <p:nvSpPr>
            <p:cNvPr id="17" name="object 17"/>
            <p:cNvSpPr/>
            <p:nvPr/>
          </p:nvSpPr>
          <p:spPr>
            <a:xfrm>
              <a:off x="9523229" y="3108027"/>
              <a:ext cx="93980" cy="62865"/>
            </a:xfrm>
            <a:custGeom>
              <a:avLst/>
              <a:gdLst/>
              <a:ahLst/>
              <a:cxnLst/>
              <a:rect l="l" t="t" r="r" b="b"/>
              <a:pathLst>
                <a:path w="93979" h="62864">
                  <a:moveTo>
                    <a:pt x="0" y="0"/>
                  </a:moveTo>
                  <a:lnTo>
                    <a:pt x="93361" y="0"/>
                  </a:lnTo>
                  <a:lnTo>
                    <a:pt x="93361" y="62549"/>
                  </a:lnTo>
                  <a:lnTo>
                    <a:pt x="0" y="62549"/>
                  </a:lnTo>
                  <a:lnTo>
                    <a:pt x="0" y="0"/>
                  </a:lnTo>
                  <a:close/>
                </a:path>
              </a:pathLst>
            </a:custGeom>
            <a:ln w="31227">
              <a:solidFill>
                <a:srgbClr val="FFCF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083399" y="3108027"/>
              <a:ext cx="93980" cy="62865"/>
            </a:xfrm>
            <a:custGeom>
              <a:avLst/>
              <a:gdLst/>
              <a:ahLst/>
              <a:cxnLst/>
              <a:rect l="l" t="t" r="r" b="b"/>
              <a:pathLst>
                <a:path w="93979" h="62864">
                  <a:moveTo>
                    <a:pt x="0" y="0"/>
                  </a:moveTo>
                  <a:lnTo>
                    <a:pt x="93361" y="0"/>
                  </a:lnTo>
                  <a:lnTo>
                    <a:pt x="93361" y="62549"/>
                  </a:lnTo>
                  <a:lnTo>
                    <a:pt x="0" y="62549"/>
                  </a:lnTo>
                  <a:lnTo>
                    <a:pt x="0" y="0"/>
                  </a:lnTo>
                  <a:close/>
                </a:path>
              </a:pathLst>
            </a:custGeom>
            <a:ln w="31227">
              <a:solidFill>
                <a:srgbClr val="FFCF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741071" y="3045477"/>
              <a:ext cx="218440" cy="93980"/>
            </a:xfrm>
            <a:custGeom>
              <a:avLst/>
              <a:gdLst/>
              <a:ahLst/>
              <a:cxnLst/>
              <a:rect l="l" t="t" r="r" b="b"/>
              <a:pathLst>
                <a:path w="218440" h="93980">
                  <a:moveTo>
                    <a:pt x="0" y="0"/>
                  </a:moveTo>
                  <a:lnTo>
                    <a:pt x="217844" y="0"/>
                  </a:lnTo>
                  <a:lnTo>
                    <a:pt x="217844" y="93824"/>
                  </a:lnTo>
                  <a:lnTo>
                    <a:pt x="0" y="93824"/>
                  </a:lnTo>
                  <a:lnTo>
                    <a:pt x="0" y="0"/>
                  </a:lnTo>
                  <a:close/>
                </a:path>
              </a:pathLst>
            </a:custGeom>
            <a:ln w="31250">
              <a:solidFill>
                <a:srgbClr val="FFCF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492109" y="2889104"/>
              <a:ext cx="716280" cy="219075"/>
            </a:xfrm>
            <a:custGeom>
              <a:avLst/>
              <a:gdLst/>
              <a:ahLst/>
              <a:cxnLst/>
              <a:rect l="l" t="t" r="r" b="b"/>
              <a:pathLst>
                <a:path w="716279" h="219075">
                  <a:moveTo>
                    <a:pt x="466808" y="218924"/>
                  </a:moveTo>
                  <a:lnTo>
                    <a:pt x="715773" y="218924"/>
                  </a:lnTo>
                  <a:lnTo>
                    <a:pt x="715773" y="93824"/>
                  </a:lnTo>
                  <a:lnTo>
                    <a:pt x="622411" y="0"/>
                  </a:lnTo>
                  <a:lnTo>
                    <a:pt x="93361" y="0"/>
                  </a:lnTo>
                  <a:lnTo>
                    <a:pt x="0" y="93824"/>
                  </a:lnTo>
                  <a:lnTo>
                    <a:pt x="0" y="218924"/>
                  </a:lnTo>
                  <a:lnTo>
                    <a:pt x="248964" y="218924"/>
                  </a:lnTo>
                </a:path>
              </a:pathLst>
            </a:custGeom>
            <a:ln w="31261">
              <a:solidFill>
                <a:srgbClr val="FFCF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585470" y="2701454"/>
              <a:ext cx="529590" cy="187960"/>
            </a:xfrm>
            <a:custGeom>
              <a:avLst/>
              <a:gdLst/>
              <a:ahLst/>
              <a:cxnLst/>
              <a:rect l="l" t="t" r="r" b="b"/>
              <a:pathLst>
                <a:path w="529590" h="187960">
                  <a:moveTo>
                    <a:pt x="466808" y="0"/>
                  </a:moveTo>
                  <a:lnTo>
                    <a:pt x="62241" y="0"/>
                  </a:lnTo>
                  <a:lnTo>
                    <a:pt x="0" y="187649"/>
                  </a:lnTo>
                  <a:lnTo>
                    <a:pt x="529050" y="187649"/>
                  </a:lnTo>
                  <a:lnTo>
                    <a:pt x="466808" y="0"/>
                  </a:lnTo>
                  <a:close/>
                </a:path>
              </a:pathLst>
            </a:custGeom>
            <a:ln w="31257">
              <a:solidFill>
                <a:srgbClr val="FFCF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492104" y="2826552"/>
              <a:ext cx="716280" cy="219075"/>
            </a:xfrm>
            <a:custGeom>
              <a:avLst/>
              <a:gdLst/>
              <a:ahLst/>
              <a:cxnLst/>
              <a:rect l="l" t="t" r="r" b="b"/>
              <a:pathLst>
                <a:path w="716279" h="219075">
                  <a:moveTo>
                    <a:pt x="0" y="0"/>
                  </a:moveTo>
                  <a:lnTo>
                    <a:pt x="93361" y="0"/>
                  </a:lnTo>
                  <a:lnTo>
                    <a:pt x="93361" y="62549"/>
                  </a:lnTo>
                  <a:lnTo>
                    <a:pt x="0" y="62549"/>
                  </a:lnTo>
                  <a:lnTo>
                    <a:pt x="0" y="0"/>
                  </a:lnTo>
                  <a:close/>
                </a:path>
                <a:path w="716279" h="219075">
                  <a:moveTo>
                    <a:pt x="622411" y="0"/>
                  </a:moveTo>
                  <a:lnTo>
                    <a:pt x="715773" y="0"/>
                  </a:lnTo>
                  <a:lnTo>
                    <a:pt x="715773" y="62549"/>
                  </a:lnTo>
                  <a:lnTo>
                    <a:pt x="622411" y="62549"/>
                  </a:lnTo>
                  <a:lnTo>
                    <a:pt x="622411" y="0"/>
                  </a:lnTo>
                  <a:close/>
                </a:path>
                <a:path w="716279" h="219075">
                  <a:moveTo>
                    <a:pt x="0" y="156374"/>
                  </a:moveTo>
                  <a:lnTo>
                    <a:pt x="124482" y="156374"/>
                  </a:lnTo>
                  <a:lnTo>
                    <a:pt x="124482" y="218924"/>
                  </a:lnTo>
                  <a:lnTo>
                    <a:pt x="0" y="218924"/>
                  </a:lnTo>
                  <a:lnTo>
                    <a:pt x="0" y="156374"/>
                  </a:lnTo>
                  <a:close/>
                </a:path>
                <a:path w="716279" h="219075">
                  <a:moveTo>
                    <a:pt x="591291" y="156374"/>
                  </a:moveTo>
                  <a:lnTo>
                    <a:pt x="715773" y="156374"/>
                  </a:lnTo>
                  <a:lnTo>
                    <a:pt x="715773" y="218924"/>
                  </a:lnTo>
                  <a:lnTo>
                    <a:pt x="591291" y="218924"/>
                  </a:lnTo>
                  <a:lnTo>
                    <a:pt x="591291" y="156374"/>
                  </a:lnTo>
                  <a:close/>
                </a:path>
              </a:pathLst>
            </a:custGeom>
            <a:ln w="31197">
              <a:solidFill>
                <a:srgbClr val="FFCF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849991" y="2951653"/>
              <a:ext cx="0" cy="31750"/>
            </a:xfrm>
            <a:custGeom>
              <a:avLst/>
              <a:gdLst/>
              <a:ahLst/>
              <a:cxnLst/>
              <a:rect l="l" t="t" r="r" b="b"/>
              <a:pathLst>
                <a:path h="31750">
                  <a:moveTo>
                    <a:pt x="-15560" y="15637"/>
                  </a:moveTo>
                  <a:lnTo>
                    <a:pt x="15560" y="15637"/>
                  </a:lnTo>
                </a:path>
              </a:pathLst>
            </a:custGeom>
            <a:ln w="31274">
              <a:solidFill>
                <a:srgbClr val="FFCF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5665874" y="2520814"/>
            <a:ext cx="863600" cy="703580"/>
            <a:chOff x="5665874" y="2520814"/>
            <a:chExt cx="863600" cy="703580"/>
          </a:xfrm>
        </p:grpSpPr>
        <p:sp>
          <p:nvSpPr>
            <p:cNvPr id="25" name="object 25"/>
            <p:cNvSpPr/>
            <p:nvPr/>
          </p:nvSpPr>
          <p:spPr>
            <a:xfrm>
              <a:off x="5683899" y="3205996"/>
              <a:ext cx="827405" cy="0"/>
            </a:xfrm>
            <a:custGeom>
              <a:avLst/>
              <a:gdLst/>
              <a:ahLst/>
              <a:cxnLst/>
              <a:rect l="l" t="t" r="r" b="b"/>
              <a:pathLst>
                <a:path w="827404">
                  <a:moveTo>
                    <a:pt x="0" y="0"/>
                  </a:moveTo>
                  <a:lnTo>
                    <a:pt x="826989" y="0"/>
                  </a:lnTo>
                </a:path>
              </a:pathLst>
            </a:custGeom>
            <a:ln w="36062">
              <a:solidFill>
                <a:srgbClr val="FFCF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91767" y="2845374"/>
              <a:ext cx="611505" cy="360680"/>
            </a:xfrm>
            <a:custGeom>
              <a:avLst/>
              <a:gdLst/>
              <a:ahLst/>
              <a:cxnLst/>
              <a:rect l="l" t="t" r="r" b="b"/>
              <a:pathLst>
                <a:path w="611504" h="360680">
                  <a:moveTo>
                    <a:pt x="0" y="0"/>
                  </a:moveTo>
                  <a:lnTo>
                    <a:pt x="611253" y="0"/>
                  </a:lnTo>
                  <a:lnTo>
                    <a:pt x="611253" y="360625"/>
                  </a:lnTo>
                  <a:lnTo>
                    <a:pt x="0" y="360625"/>
                  </a:lnTo>
                  <a:lnTo>
                    <a:pt x="0" y="0"/>
                  </a:lnTo>
                  <a:close/>
                </a:path>
              </a:pathLst>
            </a:custGeom>
            <a:ln w="36035">
              <a:solidFill>
                <a:srgbClr val="FFCF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683899" y="2538839"/>
              <a:ext cx="827405" cy="306705"/>
            </a:xfrm>
            <a:custGeom>
              <a:avLst/>
              <a:gdLst/>
              <a:ahLst/>
              <a:cxnLst/>
              <a:rect l="l" t="t" r="r" b="b"/>
              <a:pathLst>
                <a:path w="827404" h="306705">
                  <a:moveTo>
                    <a:pt x="413494" y="0"/>
                  </a:moveTo>
                  <a:lnTo>
                    <a:pt x="0" y="306531"/>
                  </a:lnTo>
                  <a:lnTo>
                    <a:pt x="826989" y="306531"/>
                  </a:lnTo>
                  <a:lnTo>
                    <a:pt x="413494" y="0"/>
                  </a:lnTo>
                  <a:close/>
                </a:path>
              </a:pathLst>
            </a:custGeom>
            <a:ln w="36049">
              <a:solidFill>
                <a:srgbClr val="FFCF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295152" y="2610964"/>
              <a:ext cx="107950" cy="154940"/>
            </a:xfrm>
            <a:custGeom>
              <a:avLst/>
              <a:gdLst/>
              <a:ahLst/>
              <a:cxnLst/>
              <a:rect l="l" t="t" r="r" b="b"/>
              <a:pathLst>
                <a:path w="107950" h="154939">
                  <a:moveTo>
                    <a:pt x="107868" y="154347"/>
                  </a:moveTo>
                  <a:lnTo>
                    <a:pt x="107868" y="0"/>
                  </a:lnTo>
                  <a:lnTo>
                    <a:pt x="0" y="0"/>
                  </a:lnTo>
                  <a:lnTo>
                    <a:pt x="0" y="75190"/>
                  </a:lnTo>
                </a:path>
              </a:pathLst>
            </a:custGeom>
            <a:ln w="35991">
              <a:solidFill>
                <a:srgbClr val="FFCF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863679" y="2953562"/>
              <a:ext cx="431800" cy="252729"/>
            </a:xfrm>
            <a:custGeom>
              <a:avLst/>
              <a:gdLst/>
              <a:ahLst/>
              <a:cxnLst/>
              <a:rect l="l" t="t" r="r" b="b"/>
              <a:pathLst>
                <a:path w="431800" h="252730">
                  <a:moveTo>
                    <a:pt x="35956" y="0"/>
                  </a:moveTo>
                  <a:lnTo>
                    <a:pt x="143824" y="0"/>
                  </a:lnTo>
                  <a:lnTo>
                    <a:pt x="143824" y="180312"/>
                  </a:lnTo>
                  <a:lnTo>
                    <a:pt x="35956" y="180312"/>
                  </a:lnTo>
                  <a:lnTo>
                    <a:pt x="35956" y="0"/>
                  </a:lnTo>
                  <a:close/>
                </a:path>
                <a:path w="431800" h="252730">
                  <a:moveTo>
                    <a:pt x="251692" y="0"/>
                  </a:moveTo>
                  <a:lnTo>
                    <a:pt x="431472" y="0"/>
                  </a:lnTo>
                  <a:lnTo>
                    <a:pt x="431472" y="108187"/>
                  </a:lnTo>
                  <a:lnTo>
                    <a:pt x="251692" y="108187"/>
                  </a:lnTo>
                  <a:lnTo>
                    <a:pt x="251692" y="0"/>
                  </a:lnTo>
                  <a:close/>
                </a:path>
                <a:path w="431800" h="252730">
                  <a:moveTo>
                    <a:pt x="0" y="180312"/>
                  </a:moveTo>
                  <a:lnTo>
                    <a:pt x="179780" y="180312"/>
                  </a:lnTo>
                  <a:lnTo>
                    <a:pt x="179780" y="252437"/>
                  </a:lnTo>
                  <a:lnTo>
                    <a:pt x="0" y="252437"/>
                  </a:lnTo>
                  <a:lnTo>
                    <a:pt x="0" y="180312"/>
                  </a:lnTo>
                  <a:close/>
                </a:path>
              </a:pathLst>
            </a:custGeom>
            <a:ln w="36009">
              <a:solidFill>
                <a:srgbClr val="FFCF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02407" y="3503676"/>
            <a:ext cx="7187183" cy="25587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  <a:tabLst>
                <a:tab pos="11365865" algn="l"/>
              </a:tabLst>
            </a:pPr>
            <a:r>
              <a:rPr spc="-5" dirty="0"/>
              <a:t>FINDHELP	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444500" y="1351279"/>
            <a:ext cx="11177905" cy="200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070E"/>
                </a:solidFill>
                <a:latin typeface="Arial"/>
                <a:cs typeface="Arial"/>
              </a:rPr>
              <a:t>FindHelp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is an online community resource referral platform that immediately </a:t>
            </a:r>
            <a:r>
              <a:rPr sz="2400" spc="-10" dirty="0">
                <a:solidFill>
                  <a:srgbClr val="00070E"/>
                </a:solidFill>
                <a:latin typeface="Arial"/>
                <a:cs typeface="Arial"/>
              </a:rPr>
              <a:t>allows </a:t>
            </a:r>
            <a:r>
              <a:rPr sz="2400" spc="-65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70E"/>
                </a:solidFill>
                <a:latin typeface="Arial"/>
                <a:cs typeface="Arial"/>
              </a:rPr>
              <a:t>staff</a:t>
            </a:r>
            <a:r>
              <a:rPr sz="2400" spc="-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to</a:t>
            </a:r>
            <a:r>
              <a:rPr sz="2400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provide</a:t>
            </a:r>
            <a:r>
              <a:rPr sz="2400" spc="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members</a:t>
            </a:r>
            <a:r>
              <a:rPr sz="2400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with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community</a:t>
            </a:r>
            <a:r>
              <a:rPr sz="2400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resources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within</a:t>
            </a:r>
            <a:r>
              <a:rPr sz="2400" spc="2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their</a:t>
            </a:r>
            <a:r>
              <a:rPr sz="2400" spc="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ZIP</a:t>
            </a:r>
            <a:r>
              <a:rPr sz="2400" spc="-6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code.</a:t>
            </a:r>
            <a:endParaRPr sz="2400">
              <a:latin typeface="Arial"/>
              <a:cs typeface="Arial"/>
            </a:endParaRPr>
          </a:p>
          <a:p>
            <a:pPr marL="12700" marR="723900" algn="just">
              <a:lnSpc>
                <a:spcPct val="100000"/>
              </a:lnSpc>
              <a:spcBef>
                <a:spcPts val="1200"/>
              </a:spcBef>
            </a:pPr>
            <a:r>
              <a:rPr sz="2400" spc="-10" dirty="0">
                <a:solidFill>
                  <a:srgbClr val="00070E"/>
                </a:solidFill>
                <a:latin typeface="Arial"/>
                <a:cs typeface="Arial"/>
              </a:rPr>
              <a:t>Staff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can use </a:t>
            </a:r>
            <a:r>
              <a:rPr sz="2400" spc="-10" dirty="0">
                <a:solidFill>
                  <a:srgbClr val="00070E"/>
                </a:solidFill>
                <a:latin typeface="Arial"/>
                <a:cs typeface="Arial"/>
              </a:rPr>
              <a:t>FindHelp 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assist members in finding food pantries, community </a:t>
            </a:r>
            <a:r>
              <a:rPr sz="2400" spc="-65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organizations that can assist with SNAP/WIC applications or provide diapers, 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birthing</a:t>
            </a:r>
            <a:r>
              <a:rPr sz="2400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classes,</a:t>
            </a:r>
            <a:r>
              <a:rPr sz="2400" spc="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etc.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76188"/>
            <a:ext cx="12192000" cy="782320"/>
          </a:xfrm>
          <a:custGeom>
            <a:avLst/>
            <a:gdLst/>
            <a:ahLst/>
            <a:cxnLst/>
            <a:rect l="l" t="t" r="r" b="b"/>
            <a:pathLst>
              <a:path w="12192000" h="782320">
                <a:moveTo>
                  <a:pt x="12192000" y="0"/>
                </a:moveTo>
                <a:lnTo>
                  <a:pt x="0" y="0"/>
                </a:lnTo>
                <a:lnTo>
                  <a:pt x="0" y="781812"/>
                </a:lnTo>
                <a:lnTo>
                  <a:pt x="12192000" y="781812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D02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57200" y="1093977"/>
            <a:ext cx="11353800" cy="12700"/>
            <a:chOff x="457200" y="1093977"/>
            <a:chExt cx="11353800" cy="12700"/>
          </a:xfrm>
        </p:grpSpPr>
        <p:sp>
          <p:nvSpPr>
            <p:cNvPr id="4" name="object 4"/>
            <p:cNvSpPr/>
            <p:nvPr/>
          </p:nvSpPr>
          <p:spPr>
            <a:xfrm>
              <a:off x="457200" y="1093977"/>
              <a:ext cx="11353800" cy="12700"/>
            </a:xfrm>
            <a:custGeom>
              <a:avLst/>
              <a:gdLst/>
              <a:ahLst/>
              <a:cxnLst/>
              <a:rect l="l" t="t" r="r" b="b"/>
              <a:pathLst>
                <a:path w="11353800" h="12700">
                  <a:moveTo>
                    <a:pt x="1135380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353800" y="12700"/>
                  </a:lnTo>
                  <a:lnTo>
                    <a:pt x="11353800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1093977"/>
              <a:ext cx="11353800" cy="12700"/>
            </a:xfrm>
            <a:custGeom>
              <a:avLst/>
              <a:gdLst/>
              <a:ahLst/>
              <a:cxnLst/>
              <a:rect l="l" t="t" r="r" b="b"/>
              <a:pathLst>
                <a:path w="11353800" h="12700">
                  <a:moveTo>
                    <a:pt x="0" y="12700"/>
                  </a:moveTo>
                  <a:lnTo>
                    <a:pt x="11353800" y="12700"/>
                  </a:lnTo>
                  <a:lnTo>
                    <a:pt x="1135380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D0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6259067"/>
            <a:ext cx="2840735" cy="416051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592613"/>
            <a:ext cx="7172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none" spc="-5" dirty="0">
                <a:solidFill>
                  <a:srgbClr val="404040"/>
                </a:solidFill>
              </a:rPr>
              <a:t>FIND</a:t>
            </a:r>
            <a:r>
              <a:rPr sz="2400" u="none" spc="-10" dirty="0">
                <a:solidFill>
                  <a:srgbClr val="404040"/>
                </a:solidFill>
              </a:rPr>
              <a:t> HELP</a:t>
            </a:r>
            <a:r>
              <a:rPr sz="2400" u="none" spc="-40" dirty="0">
                <a:solidFill>
                  <a:srgbClr val="404040"/>
                </a:solidFill>
              </a:rPr>
              <a:t> </a:t>
            </a:r>
            <a:r>
              <a:rPr sz="2400" u="none" spc="-5" dirty="0">
                <a:solidFill>
                  <a:srgbClr val="404040"/>
                </a:solidFill>
              </a:rPr>
              <a:t>SEARCH</a:t>
            </a:r>
            <a:r>
              <a:rPr sz="2400" u="none" spc="-20" dirty="0">
                <a:solidFill>
                  <a:srgbClr val="404040"/>
                </a:solidFill>
              </a:rPr>
              <a:t> </a:t>
            </a:r>
            <a:r>
              <a:rPr sz="2400" u="none" spc="-5" dirty="0">
                <a:solidFill>
                  <a:srgbClr val="404040"/>
                </a:solidFill>
              </a:rPr>
              <a:t>TERM</a:t>
            </a:r>
            <a:r>
              <a:rPr sz="2400" u="none" spc="-125" dirty="0">
                <a:solidFill>
                  <a:srgbClr val="404040"/>
                </a:solidFill>
              </a:rPr>
              <a:t> </a:t>
            </a:r>
            <a:r>
              <a:rPr sz="2400" u="none" spc="-5" dirty="0">
                <a:solidFill>
                  <a:srgbClr val="404040"/>
                </a:solidFill>
              </a:rPr>
              <a:t>AND</a:t>
            </a:r>
            <a:r>
              <a:rPr sz="2400" u="none" spc="10" dirty="0">
                <a:solidFill>
                  <a:srgbClr val="404040"/>
                </a:solidFill>
              </a:rPr>
              <a:t> </a:t>
            </a:r>
            <a:r>
              <a:rPr sz="2400" u="none" spc="-10" dirty="0">
                <a:solidFill>
                  <a:srgbClr val="404040"/>
                </a:solidFill>
              </a:rPr>
              <a:t>REFERRAL</a:t>
            </a:r>
            <a:r>
              <a:rPr sz="2400" u="none" spc="-50" dirty="0">
                <a:solidFill>
                  <a:srgbClr val="404040"/>
                </a:solidFill>
              </a:rPr>
              <a:t> </a:t>
            </a:r>
            <a:r>
              <a:rPr sz="2400" u="none" spc="-100" dirty="0">
                <a:solidFill>
                  <a:srgbClr val="404040"/>
                </a:solidFill>
              </a:rPr>
              <a:t>DATA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469391" y="1138427"/>
            <a:ext cx="11405870" cy="1201420"/>
          </a:xfrm>
          <a:prstGeom prst="rect">
            <a:avLst/>
          </a:prstGeom>
          <a:ln w="12700">
            <a:solidFill>
              <a:srgbClr val="A4A4A4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377825" indent="-287020">
              <a:lnSpc>
                <a:spcPct val="100000"/>
              </a:lnSpc>
              <a:spcBef>
                <a:spcPts val="355"/>
              </a:spcBef>
              <a:buChar char="•"/>
              <a:tabLst>
                <a:tab pos="377825" algn="l"/>
                <a:tab pos="378460" algn="l"/>
              </a:tabLst>
            </a:pPr>
            <a:r>
              <a:rPr sz="1800" spc="-5" dirty="0">
                <a:latin typeface="Arial"/>
                <a:cs typeface="Arial"/>
              </a:rPr>
              <a:t>Find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Help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online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platform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designed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connect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members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resources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their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community.</a:t>
            </a:r>
            <a:endParaRPr sz="1800">
              <a:latin typeface="Arial"/>
              <a:cs typeface="Arial"/>
            </a:endParaRPr>
          </a:p>
          <a:p>
            <a:pPr marL="377825" marR="421640" indent="-287020">
              <a:lnSpc>
                <a:spcPct val="100000"/>
              </a:lnSpc>
              <a:buChar char="•"/>
              <a:tabLst>
                <a:tab pos="377825" algn="l"/>
                <a:tab pos="378460" algn="l"/>
              </a:tabLst>
            </a:pPr>
            <a:r>
              <a:rPr sz="1800" spc="-5" dirty="0">
                <a:latin typeface="Arial"/>
                <a:cs typeface="Arial"/>
              </a:rPr>
              <a:t>Care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Managers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and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support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staff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can send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information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members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complete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closed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loop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referrals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participating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community-based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organizations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(CBOs).</a:t>
            </a:r>
            <a:endParaRPr sz="1800">
              <a:latin typeface="Arial"/>
              <a:cs typeface="Arial"/>
            </a:endParaRPr>
          </a:p>
          <a:p>
            <a:pPr marL="377825" indent="-287020">
              <a:lnSpc>
                <a:spcPct val="100000"/>
              </a:lnSpc>
              <a:buChar char="•"/>
              <a:tabLst>
                <a:tab pos="377825" algn="l"/>
                <a:tab pos="378460" algn="l"/>
              </a:tabLst>
            </a:pPr>
            <a:r>
              <a:rPr sz="1800" spc="-5" dirty="0">
                <a:latin typeface="Arial"/>
                <a:cs typeface="Arial"/>
              </a:rPr>
              <a:t>There</a:t>
            </a:r>
            <a:r>
              <a:rPr sz="1800" spc="-15" dirty="0">
                <a:latin typeface="Arial"/>
                <a:cs typeface="Arial"/>
              </a:rPr>
              <a:t> were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4,828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searches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between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01/01/2024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10" dirty="0">
                <a:latin typeface="Arial"/>
                <a:cs typeface="Arial"/>
              </a:rPr>
              <a:t>07/31/2024.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630077" y="2882055"/>
          <a:ext cx="6375400" cy="18802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0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5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104">
                <a:tc grid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TOP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MOST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REFERRED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PROGRAMS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E7E6E6"/>
                      </a:solidFill>
                      <a:prstDash val="solid"/>
                    </a:lnL>
                    <a:lnR w="12700">
                      <a:solidFill>
                        <a:srgbClr val="E7E6E6"/>
                      </a:solidFill>
                      <a:prstDash val="solid"/>
                    </a:lnR>
                    <a:lnT w="12700">
                      <a:solidFill>
                        <a:srgbClr val="E7E6E6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788">
                <a:tc>
                  <a:txBody>
                    <a:bodyPr/>
                    <a:lstStyle/>
                    <a:p>
                      <a:pPr marL="377825" marR="251460" indent="-287020">
                        <a:lnSpc>
                          <a:spcPct val="100000"/>
                        </a:lnSpc>
                        <a:spcBef>
                          <a:spcPts val="470"/>
                        </a:spcBef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Lasagna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Love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(Prepared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Meal </a:t>
                      </a:r>
                      <a:r>
                        <a:rPr sz="1400" spc="-3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Delivery)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E7E6E6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545465" marR="817880" indent="-287020">
                        <a:lnSpc>
                          <a:spcPct val="100000"/>
                        </a:lnSpc>
                        <a:spcBef>
                          <a:spcPts val="470"/>
                        </a:spcBef>
                        <a:buChar char="•"/>
                        <a:tabLst>
                          <a:tab pos="545465" algn="l"/>
                          <a:tab pos="546100" algn="l"/>
                        </a:tabLst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True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Connect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(Affordable </a:t>
                      </a:r>
                      <a:r>
                        <a:rPr sz="1400" spc="-3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Connectivity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Program)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lnR w="12700">
                      <a:solidFill>
                        <a:srgbClr val="E7E6E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340">
                <a:tc>
                  <a:txBody>
                    <a:bodyPr/>
                    <a:lstStyle/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285"/>
                        </a:spcBef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Med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Source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(DME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products)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E7E6E6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545465" indent="-287020">
                        <a:lnSpc>
                          <a:spcPct val="100000"/>
                        </a:lnSpc>
                        <a:spcBef>
                          <a:spcPts val="285"/>
                        </a:spcBef>
                        <a:buChar char="•"/>
                        <a:tabLst>
                          <a:tab pos="545465" algn="l"/>
                          <a:tab pos="546100" algn="l"/>
                        </a:tabLst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Esusu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(Rent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Relief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Fund)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R w="12700">
                      <a:solidFill>
                        <a:srgbClr val="E7E6E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7974">
                <a:tc>
                  <a:txBody>
                    <a:bodyPr/>
                    <a:lstStyle/>
                    <a:p>
                      <a:pPr marL="377825" marR="323850" indent="-287020">
                        <a:lnSpc>
                          <a:spcPct val="100000"/>
                        </a:lnSpc>
                        <a:spcBef>
                          <a:spcPts val="1019"/>
                        </a:spcBef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My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Housing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Search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(Housing </a:t>
                      </a:r>
                      <a:r>
                        <a:rPr sz="1400" spc="-3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Locator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Call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center)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9539" marB="0">
                    <a:lnL w="12700">
                      <a:solidFill>
                        <a:srgbClr val="E7E6E6"/>
                      </a:solidFill>
                      <a:prstDash val="solid"/>
                    </a:lnL>
                    <a:lnB w="12700">
                      <a:solidFill>
                        <a:srgbClr val="E7E6E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5465" marR="450215" indent="-287020">
                        <a:lnSpc>
                          <a:spcPct val="100000"/>
                        </a:lnSpc>
                        <a:spcBef>
                          <a:spcPts val="1019"/>
                        </a:spcBef>
                        <a:buChar char="•"/>
                        <a:tabLst>
                          <a:tab pos="545465" algn="l"/>
                          <a:tab pos="546100" algn="l"/>
                        </a:tabLst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NYS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 Office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Temporary</a:t>
                      </a:r>
                      <a:r>
                        <a:rPr sz="1400" spc="3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400" spc="-3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abili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ss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st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9539" marB="0">
                    <a:lnR w="12700">
                      <a:solidFill>
                        <a:srgbClr val="E7E6E6"/>
                      </a:solidFill>
                      <a:prstDash val="solid"/>
                    </a:lnR>
                    <a:lnB w="12700">
                      <a:solidFill>
                        <a:srgbClr val="E7E6E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0" name="object 10"/>
          <p:cNvGrpSpPr/>
          <p:nvPr/>
        </p:nvGrpSpPr>
        <p:grpSpPr>
          <a:xfrm>
            <a:off x="7439786" y="2480691"/>
            <a:ext cx="4646295" cy="3382645"/>
            <a:chOff x="7439786" y="2480691"/>
            <a:chExt cx="4646295" cy="338264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31573" y="2628559"/>
              <a:ext cx="3825182" cy="305219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444549" y="2485453"/>
              <a:ext cx="4636770" cy="3373120"/>
            </a:xfrm>
            <a:custGeom>
              <a:avLst/>
              <a:gdLst/>
              <a:ahLst/>
              <a:cxnLst/>
              <a:rect l="l" t="t" r="r" b="b"/>
              <a:pathLst>
                <a:path w="4636770" h="3373120">
                  <a:moveTo>
                    <a:pt x="0" y="0"/>
                  </a:moveTo>
                  <a:lnTo>
                    <a:pt x="4435221" y="0"/>
                  </a:lnTo>
                  <a:lnTo>
                    <a:pt x="4435221" y="3372992"/>
                  </a:lnTo>
                  <a:lnTo>
                    <a:pt x="0" y="3372992"/>
                  </a:lnTo>
                  <a:lnTo>
                    <a:pt x="0" y="0"/>
                  </a:lnTo>
                  <a:close/>
                </a:path>
                <a:path w="4636770" h="3373120">
                  <a:moveTo>
                    <a:pt x="2609278" y="82486"/>
                  </a:moveTo>
                  <a:lnTo>
                    <a:pt x="4636198" y="82486"/>
                  </a:lnTo>
                  <a:lnTo>
                    <a:pt x="4636198" y="390334"/>
                  </a:lnTo>
                  <a:lnTo>
                    <a:pt x="2609278" y="390334"/>
                  </a:lnTo>
                  <a:lnTo>
                    <a:pt x="2609278" y="8248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053828" y="2567939"/>
            <a:ext cx="1927860" cy="30797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5"/>
              </a:spcBef>
            </a:pPr>
            <a:r>
              <a:rPr sz="1400" b="1" spc="-40" dirty="0">
                <a:latin typeface="Arial"/>
                <a:cs typeface="Arial"/>
              </a:rPr>
              <a:t>Top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Search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30" dirty="0">
                <a:latin typeface="Arial"/>
                <a:cs typeface="Arial"/>
              </a:rPr>
              <a:t>Term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YTD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60535" y="6395394"/>
            <a:ext cx="235775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5" dirty="0">
                <a:latin typeface="Arial"/>
                <a:cs typeface="Arial"/>
              </a:rPr>
              <a:t>*Data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07/31/2024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179820"/>
            </a:xfrm>
            <a:custGeom>
              <a:avLst/>
              <a:gdLst/>
              <a:ahLst/>
              <a:cxnLst/>
              <a:rect l="l" t="t" r="r" b="b"/>
              <a:pathLst>
                <a:path w="12192000" h="6179820">
                  <a:moveTo>
                    <a:pt x="12192000" y="0"/>
                  </a:moveTo>
                  <a:lnTo>
                    <a:pt x="0" y="0"/>
                  </a:lnTo>
                  <a:lnTo>
                    <a:pt x="0" y="6179820"/>
                  </a:lnTo>
                  <a:lnTo>
                    <a:pt x="12192000" y="617982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CF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5521" y="2218944"/>
              <a:ext cx="2209800" cy="2011680"/>
            </a:xfrm>
            <a:custGeom>
              <a:avLst/>
              <a:gdLst/>
              <a:ahLst/>
              <a:cxnLst/>
              <a:rect l="l" t="t" r="r" b="b"/>
              <a:pathLst>
                <a:path w="2209800" h="2011679">
                  <a:moveTo>
                    <a:pt x="2209800" y="0"/>
                  </a:moveTo>
                  <a:lnTo>
                    <a:pt x="1654746" y="0"/>
                  </a:lnTo>
                  <a:lnTo>
                    <a:pt x="594144" y="1467281"/>
                  </a:lnTo>
                  <a:lnTo>
                    <a:pt x="281444" y="1029169"/>
                  </a:lnTo>
                  <a:lnTo>
                    <a:pt x="0" y="1410246"/>
                  </a:lnTo>
                  <a:lnTo>
                    <a:pt x="424764" y="2011680"/>
                  </a:lnTo>
                  <a:lnTo>
                    <a:pt x="776554" y="2009089"/>
                  </a:lnTo>
                  <a:lnTo>
                    <a:pt x="2209800" y="0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13146" y="2208420"/>
            <a:ext cx="654939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0" u="none" spc="-5" dirty="0"/>
              <a:t>Food programs </a:t>
            </a:r>
            <a:r>
              <a:rPr sz="6000" u="none" dirty="0"/>
              <a:t>for </a:t>
            </a:r>
            <a:r>
              <a:rPr sz="6000" u="none" spc="5" dirty="0"/>
              <a:t> </a:t>
            </a:r>
            <a:r>
              <a:rPr sz="6000" u="none" spc="-5" dirty="0"/>
              <a:t>Medicare</a:t>
            </a:r>
            <a:r>
              <a:rPr sz="6000" u="none" spc="-80" dirty="0"/>
              <a:t> </a:t>
            </a:r>
            <a:r>
              <a:rPr sz="6000" u="none" dirty="0"/>
              <a:t>members</a:t>
            </a:r>
            <a:endParaRPr sz="60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134110"/>
          </a:xfrm>
          <a:custGeom>
            <a:avLst/>
            <a:gdLst/>
            <a:ahLst/>
            <a:cxnLst/>
            <a:rect l="l" t="t" r="r" b="b"/>
            <a:pathLst>
              <a:path w="12192000" h="1134110">
                <a:moveTo>
                  <a:pt x="12192000" y="0"/>
                </a:moveTo>
                <a:lnTo>
                  <a:pt x="0" y="0"/>
                </a:lnTo>
                <a:lnTo>
                  <a:pt x="0" y="1133855"/>
                </a:lnTo>
                <a:lnTo>
                  <a:pt x="12192000" y="1133855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CF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9813" y="380828"/>
            <a:ext cx="2870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none" spc="-5" dirty="0"/>
              <a:t>OBJECTIVES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710107" y="1331689"/>
            <a:ext cx="10511790" cy="3865879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At</a:t>
            </a:r>
            <a:r>
              <a:rPr sz="2400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the</a:t>
            </a:r>
            <a:r>
              <a:rPr sz="2400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end</a:t>
            </a:r>
            <a:r>
              <a:rPr sz="2400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of this</a:t>
            </a:r>
            <a:r>
              <a:rPr sz="2400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course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you</a:t>
            </a:r>
            <a:r>
              <a:rPr sz="2400" spc="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should</a:t>
            </a:r>
            <a:r>
              <a:rPr sz="2400" spc="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be</a:t>
            </a:r>
            <a:r>
              <a:rPr sz="2400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able</a:t>
            </a:r>
            <a:r>
              <a:rPr sz="2400" spc="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to: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FFCF3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Describe</a:t>
            </a:r>
            <a:r>
              <a:rPr sz="2400" spc="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the</a:t>
            </a:r>
            <a:r>
              <a:rPr sz="2400" spc="-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Medicare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Model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Care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FFCF3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Explain</a:t>
            </a:r>
            <a:r>
              <a:rPr sz="2400" spc="2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the requirements</a:t>
            </a:r>
            <a:r>
              <a:rPr sz="2400" spc="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the</a:t>
            </a:r>
            <a:r>
              <a:rPr sz="2400" spc="-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Medicare</a:t>
            </a:r>
            <a:r>
              <a:rPr sz="2400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Model</a:t>
            </a:r>
            <a:r>
              <a:rPr sz="2400" spc="-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Care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200"/>
              </a:spcBef>
              <a:buClr>
                <a:srgbClr val="FFCF3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Explain</a:t>
            </a:r>
            <a:r>
              <a:rPr sz="2400" spc="3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who</a:t>
            </a:r>
            <a:r>
              <a:rPr sz="2400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the interdisciplinary</a:t>
            </a:r>
            <a:r>
              <a:rPr sz="2400" spc="4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care team</a:t>
            </a:r>
            <a:r>
              <a:rPr sz="2400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(ICT)</a:t>
            </a:r>
            <a:r>
              <a:rPr sz="2400" spc="-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members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are 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&amp;</a:t>
            </a:r>
            <a:r>
              <a:rPr sz="2400" spc="-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their</a:t>
            </a:r>
            <a:r>
              <a:rPr sz="2400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roles </a:t>
            </a:r>
            <a:r>
              <a:rPr sz="2400" spc="-65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in the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development</a:t>
            </a:r>
            <a:r>
              <a:rPr sz="2400" spc="3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the</a:t>
            </a:r>
            <a:r>
              <a:rPr sz="2400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individualized</a:t>
            </a:r>
            <a:r>
              <a:rPr sz="2400" spc="5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care plan</a:t>
            </a:r>
            <a:r>
              <a:rPr sz="2400" spc="2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(ICP)</a:t>
            </a:r>
            <a:endParaRPr sz="2400">
              <a:latin typeface="Arial"/>
              <a:cs typeface="Arial"/>
            </a:endParaRPr>
          </a:p>
          <a:p>
            <a:pPr marL="355600" marR="395605" indent="-342900">
              <a:lnSpc>
                <a:spcPct val="100000"/>
              </a:lnSpc>
              <a:spcBef>
                <a:spcPts val="1200"/>
              </a:spcBef>
              <a:buClr>
                <a:srgbClr val="FFCF3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Describe</a:t>
            </a:r>
            <a:r>
              <a:rPr sz="2400" spc="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the</a:t>
            </a:r>
            <a:r>
              <a:rPr sz="2400" spc="-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role</a:t>
            </a:r>
            <a:r>
              <a:rPr sz="2400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of the</a:t>
            </a:r>
            <a:r>
              <a:rPr sz="2400" spc="-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care manager</a:t>
            </a:r>
            <a:r>
              <a:rPr sz="2400" spc="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&amp;</a:t>
            </a:r>
            <a:r>
              <a:rPr sz="2400" spc="-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provider</a:t>
            </a:r>
            <a:r>
              <a:rPr sz="2400" spc="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in</a:t>
            </a:r>
            <a:r>
              <a:rPr sz="2400" spc="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the</a:t>
            </a:r>
            <a:r>
              <a:rPr sz="2400" spc="-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transition</a:t>
            </a:r>
            <a:r>
              <a:rPr sz="2400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of care </a:t>
            </a:r>
            <a:r>
              <a:rPr sz="2400" spc="-65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(TOC)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FFCF3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Describe</a:t>
            </a:r>
            <a:r>
              <a:rPr sz="2400" spc="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food programs 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&amp;</a:t>
            </a:r>
            <a:r>
              <a:rPr sz="2400" spc="-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other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benefits</a:t>
            </a:r>
            <a:r>
              <a:rPr sz="2400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for</a:t>
            </a:r>
            <a:r>
              <a:rPr sz="2400" spc="-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Medicare</a:t>
            </a:r>
            <a:r>
              <a:rPr sz="2400" spc="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members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76188"/>
            <a:ext cx="12192000" cy="782320"/>
          </a:xfrm>
          <a:custGeom>
            <a:avLst/>
            <a:gdLst/>
            <a:ahLst/>
            <a:cxnLst/>
            <a:rect l="l" t="t" r="r" b="b"/>
            <a:pathLst>
              <a:path w="12192000" h="782320">
                <a:moveTo>
                  <a:pt x="12192000" y="0"/>
                </a:moveTo>
                <a:lnTo>
                  <a:pt x="0" y="0"/>
                </a:lnTo>
                <a:lnTo>
                  <a:pt x="0" y="781812"/>
                </a:lnTo>
                <a:lnTo>
                  <a:pt x="12192000" y="781812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CF3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19100" y="1093977"/>
            <a:ext cx="11391900" cy="12700"/>
            <a:chOff x="419100" y="1093977"/>
            <a:chExt cx="11391900" cy="12700"/>
          </a:xfrm>
        </p:grpSpPr>
        <p:sp>
          <p:nvSpPr>
            <p:cNvPr id="4" name="object 4"/>
            <p:cNvSpPr/>
            <p:nvPr/>
          </p:nvSpPr>
          <p:spPr>
            <a:xfrm>
              <a:off x="457200" y="1093977"/>
              <a:ext cx="11353800" cy="12700"/>
            </a:xfrm>
            <a:custGeom>
              <a:avLst/>
              <a:gdLst/>
              <a:ahLst/>
              <a:cxnLst/>
              <a:rect l="l" t="t" r="r" b="b"/>
              <a:pathLst>
                <a:path w="11353800" h="12700">
                  <a:moveTo>
                    <a:pt x="1135380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353800" y="12700"/>
                  </a:lnTo>
                  <a:lnTo>
                    <a:pt x="11353800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9100" y="1100327"/>
              <a:ext cx="11353800" cy="0"/>
            </a:xfrm>
            <a:custGeom>
              <a:avLst/>
              <a:gdLst/>
              <a:ahLst/>
              <a:cxnLst/>
              <a:rect l="l" t="t" r="r" b="b"/>
              <a:pathLst>
                <a:path w="11353800">
                  <a:moveTo>
                    <a:pt x="0" y="0"/>
                  </a:moveTo>
                  <a:lnTo>
                    <a:pt x="11353800" y="0"/>
                  </a:lnTo>
                </a:path>
              </a:pathLst>
            </a:custGeom>
            <a:ln w="12700">
              <a:solidFill>
                <a:srgbClr val="FFD0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872" y="6080759"/>
            <a:ext cx="3404615" cy="77723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336791" y="1520952"/>
            <a:ext cx="5855335" cy="3554095"/>
            <a:chOff x="6336791" y="1520952"/>
            <a:chExt cx="5855335" cy="355409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36791" y="1520952"/>
              <a:ext cx="5855208" cy="35539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31863" y="1716024"/>
              <a:ext cx="5326379" cy="2965703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17888" y="1741712"/>
            <a:ext cx="5802630" cy="3379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spcBef>
                <a:spcPts val="105"/>
              </a:spcBef>
              <a:buClr>
                <a:srgbClr val="00070E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solidFill>
                  <a:srgbClr val="00070E"/>
                </a:solidFill>
                <a:latin typeface="Arial"/>
                <a:cs typeface="Arial"/>
              </a:rPr>
              <a:t>Nat</a:t>
            </a:r>
            <a:r>
              <a:rPr sz="2000" b="1" spc="-5" dirty="0">
                <a:solidFill>
                  <a:srgbClr val="00070E"/>
                </a:solidFill>
                <a:latin typeface="Arial"/>
                <a:cs typeface="Arial"/>
              </a:rPr>
              <a:t>ion</a:t>
            </a:r>
            <a:r>
              <a:rPr sz="2000" b="1" dirty="0">
                <a:solidFill>
                  <a:srgbClr val="00070E"/>
                </a:solidFill>
                <a:latin typeface="Arial"/>
                <a:cs typeface="Arial"/>
              </a:rPr>
              <a:t>sBe</a:t>
            </a:r>
            <a:r>
              <a:rPr sz="2000" b="1" spc="-5" dirty="0">
                <a:solidFill>
                  <a:srgbClr val="00070E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00070E"/>
                </a:solidFill>
                <a:latin typeface="Arial"/>
                <a:cs typeface="Arial"/>
              </a:rPr>
              <a:t>ef</a:t>
            </a:r>
            <a:r>
              <a:rPr sz="2000" b="1" spc="-5" dirty="0">
                <a:solidFill>
                  <a:srgbClr val="00070E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070E"/>
                </a:solidFill>
                <a:latin typeface="Arial"/>
                <a:cs typeface="Arial"/>
              </a:rPr>
              <a:t>t</a:t>
            </a:r>
            <a:r>
              <a:rPr sz="2000" b="1" spc="-5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70E"/>
                </a:solidFill>
                <a:latin typeface="Arial"/>
                <a:cs typeface="Arial"/>
              </a:rPr>
              <a:t>F</a:t>
            </a:r>
            <a:r>
              <a:rPr sz="2000" b="1" spc="-5" dirty="0">
                <a:solidFill>
                  <a:srgbClr val="00070E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00070E"/>
                </a:solidFill>
                <a:latin typeface="Arial"/>
                <a:cs typeface="Arial"/>
              </a:rPr>
              <a:t>ex</a:t>
            </a:r>
            <a:r>
              <a:rPr sz="2000" b="1" spc="-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70E"/>
                </a:solidFill>
                <a:latin typeface="Arial"/>
                <a:cs typeface="Arial"/>
              </a:rPr>
              <a:t>Ca</a:t>
            </a:r>
            <a:r>
              <a:rPr sz="2000" b="1" spc="-5" dirty="0">
                <a:solidFill>
                  <a:srgbClr val="00070E"/>
                </a:solidFill>
                <a:latin typeface="Arial"/>
                <a:cs typeface="Arial"/>
              </a:rPr>
              <a:t>rd</a:t>
            </a:r>
            <a:r>
              <a:rPr sz="2000" b="1" dirty="0">
                <a:solidFill>
                  <a:srgbClr val="00070E"/>
                </a:solidFill>
                <a:latin typeface="Arial"/>
                <a:cs typeface="Arial"/>
              </a:rPr>
              <a:t>:</a:t>
            </a:r>
            <a:r>
              <a:rPr sz="2000" b="1" spc="-2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ed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070E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are</a:t>
            </a:r>
            <a:r>
              <a:rPr sz="2000" spc="-15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d</a:t>
            </a:r>
            <a:r>
              <a:rPr sz="2000" spc="-10" dirty="0">
                <a:solidFill>
                  <a:srgbClr val="00070E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an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age  and UltraCare members receive $155/month </a:t>
            </a:r>
            <a:r>
              <a:rPr sz="2000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worth of 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Flex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Card 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benefit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that can be used to </a:t>
            </a:r>
            <a:r>
              <a:rPr sz="2000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purchase</a:t>
            </a:r>
            <a:r>
              <a:rPr sz="2000" spc="-6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groceries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070E"/>
              </a:buClr>
              <a:buFont typeface="Arial"/>
              <a:buChar char="•"/>
            </a:pPr>
            <a:endParaRPr sz="2050">
              <a:latin typeface="Arial"/>
              <a:cs typeface="Arial"/>
            </a:endParaRPr>
          </a:p>
          <a:p>
            <a:pPr marL="299085" marR="5334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spc="-5" dirty="0">
                <a:solidFill>
                  <a:srgbClr val="00070E"/>
                </a:solidFill>
                <a:latin typeface="Arial"/>
                <a:cs typeface="Arial"/>
              </a:rPr>
              <a:t>Nutritional/Dietary</a:t>
            </a:r>
            <a:r>
              <a:rPr sz="2000" b="1" spc="-4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70E"/>
                </a:solidFill>
                <a:latin typeface="Arial"/>
                <a:cs typeface="Arial"/>
              </a:rPr>
              <a:t>counseling</a:t>
            </a:r>
            <a:r>
              <a:rPr sz="2000" b="1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70E"/>
                </a:solidFill>
                <a:latin typeface="Arial"/>
                <a:cs typeface="Arial"/>
              </a:rPr>
              <a:t>benefit:</a:t>
            </a:r>
            <a:r>
              <a:rPr sz="2000" b="1" spc="-5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6 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visits </a:t>
            </a:r>
            <a:r>
              <a:rPr sz="2000" spc="-54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per</a:t>
            </a:r>
            <a:r>
              <a:rPr sz="2000" spc="-2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year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with</a:t>
            </a:r>
            <a:r>
              <a:rPr sz="2000" spc="-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 registered</a:t>
            </a:r>
            <a:r>
              <a:rPr sz="2000" spc="-3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dietician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070E"/>
              </a:buClr>
              <a:buFont typeface="Arial"/>
              <a:buChar char="•"/>
            </a:pPr>
            <a:endParaRPr sz="2050">
              <a:latin typeface="Arial"/>
              <a:cs typeface="Arial"/>
            </a:endParaRPr>
          </a:p>
          <a:p>
            <a:pPr marL="299085" marR="12382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solidFill>
                  <a:srgbClr val="00070E"/>
                </a:solidFill>
                <a:latin typeface="Arial"/>
                <a:cs typeface="Arial"/>
              </a:rPr>
              <a:t>Discharge </a:t>
            </a:r>
            <a:r>
              <a:rPr sz="2000" b="1" spc="-5" dirty="0">
                <a:solidFill>
                  <a:srgbClr val="00070E"/>
                </a:solidFill>
                <a:latin typeface="Arial"/>
                <a:cs typeface="Arial"/>
              </a:rPr>
              <a:t>Medically </a:t>
            </a:r>
            <a:r>
              <a:rPr sz="2000" b="1" spc="-20" dirty="0">
                <a:solidFill>
                  <a:srgbClr val="00070E"/>
                </a:solidFill>
                <a:latin typeface="Arial"/>
                <a:cs typeface="Arial"/>
              </a:rPr>
              <a:t>Tailored </a:t>
            </a:r>
            <a:r>
              <a:rPr sz="2000" b="1" dirty="0">
                <a:solidFill>
                  <a:srgbClr val="00070E"/>
                </a:solidFill>
                <a:latin typeface="Arial"/>
                <a:cs typeface="Arial"/>
              </a:rPr>
              <a:t>Meals </a:t>
            </a:r>
            <a:r>
              <a:rPr sz="2000" b="1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70E"/>
                </a:solidFill>
                <a:latin typeface="Arial"/>
                <a:cs typeface="Arial"/>
              </a:rPr>
              <a:t>(Discharge</a:t>
            </a:r>
            <a:r>
              <a:rPr sz="2000" b="1" spc="-5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70E"/>
                </a:solidFill>
                <a:latin typeface="Arial"/>
                <a:cs typeface="Arial"/>
              </a:rPr>
              <a:t>MTM):</a:t>
            </a:r>
            <a:r>
              <a:rPr sz="2000" b="1" spc="-3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Partnership</a:t>
            </a:r>
            <a:r>
              <a:rPr sz="2000" spc="-4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with</a:t>
            </a:r>
            <a:r>
              <a:rPr sz="2000" spc="-2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070E"/>
                </a:solidFill>
                <a:latin typeface="Arial"/>
                <a:cs typeface="Arial"/>
              </a:rPr>
              <a:t>God’s</a:t>
            </a:r>
            <a:r>
              <a:rPr sz="2000" spc="-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Love </a:t>
            </a:r>
            <a:r>
              <a:rPr sz="2000" spc="-54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070E"/>
                </a:solidFill>
                <a:latin typeface="Arial"/>
                <a:cs typeface="Arial"/>
              </a:rPr>
              <a:t>We</a:t>
            </a:r>
            <a:r>
              <a:rPr sz="2000" spc="-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Deliver;</a:t>
            </a:r>
            <a:r>
              <a:rPr sz="2000" spc="-2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See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 next</a:t>
            </a:r>
            <a:r>
              <a:rPr sz="2000" spc="-2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slide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57200" y="592613"/>
            <a:ext cx="4457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none" dirty="0"/>
              <a:t>FOOD</a:t>
            </a:r>
            <a:r>
              <a:rPr sz="2400" u="none" spc="-50" dirty="0"/>
              <a:t> </a:t>
            </a:r>
            <a:r>
              <a:rPr sz="2400" u="none" spc="-5" dirty="0"/>
              <a:t>PROGRAMS</a:t>
            </a:r>
            <a:r>
              <a:rPr sz="2400" u="none" spc="-20" dirty="0"/>
              <a:t> </a:t>
            </a:r>
            <a:r>
              <a:rPr sz="2400" u="none" dirty="0"/>
              <a:t>WE</a:t>
            </a:r>
            <a:r>
              <a:rPr sz="2400" u="none" spc="-40" dirty="0"/>
              <a:t> </a:t>
            </a:r>
            <a:r>
              <a:rPr sz="2400" u="none" spc="-5" dirty="0"/>
              <a:t>OFFER</a:t>
            </a:r>
            <a:endParaRPr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  <a:tabLst>
                <a:tab pos="11365865" algn="l"/>
              </a:tabLst>
            </a:pPr>
            <a:r>
              <a:rPr dirty="0"/>
              <a:t>DISCHARGE</a:t>
            </a:r>
            <a:r>
              <a:rPr spc="-50" dirty="0"/>
              <a:t> </a:t>
            </a:r>
            <a:r>
              <a:rPr spc="-30" dirty="0"/>
              <a:t>MEDICALLY</a:t>
            </a:r>
            <a:r>
              <a:rPr spc="-135" dirty="0"/>
              <a:t> </a:t>
            </a:r>
            <a:r>
              <a:rPr spc="-35" dirty="0"/>
              <a:t>TAILORED</a:t>
            </a:r>
            <a:r>
              <a:rPr spc="-30" dirty="0"/>
              <a:t> </a:t>
            </a:r>
            <a:r>
              <a:rPr spc="-5" dirty="0"/>
              <a:t>MEALS	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44245" y="1351280"/>
            <a:ext cx="10894695" cy="3683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00070E"/>
                </a:solidFill>
                <a:latin typeface="Arial"/>
                <a:cs typeface="Arial"/>
              </a:rPr>
              <a:t>Overview</a:t>
            </a:r>
            <a:r>
              <a:rPr sz="2000" b="1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70E"/>
                </a:solidFill>
                <a:latin typeface="Arial"/>
                <a:cs typeface="Arial"/>
              </a:rPr>
              <a:t>of</a:t>
            </a:r>
            <a:r>
              <a:rPr sz="2000" b="1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70E"/>
                </a:solidFill>
                <a:latin typeface="Arial"/>
                <a:cs typeface="Arial"/>
              </a:rPr>
              <a:t>benefit:</a:t>
            </a:r>
            <a:r>
              <a:rPr sz="2000" b="1" spc="-4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Members</a:t>
            </a:r>
            <a:r>
              <a:rPr sz="2000" spc="-3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receive</a:t>
            </a:r>
            <a:r>
              <a:rPr sz="2000" spc="-2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10 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days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worth</a:t>
            </a:r>
            <a:r>
              <a:rPr sz="2000" spc="-2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of</a:t>
            </a:r>
            <a:r>
              <a:rPr sz="2000" spc="-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pre-made</a:t>
            </a:r>
            <a:r>
              <a:rPr sz="2000" spc="-5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nutritious</a:t>
            </a:r>
            <a:r>
              <a:rPr sz="2000" spc="-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meals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post</a:t>
            </a:r>
            <a:r>
              <a:rPr sz="2000" spc="-3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hospital </a:t>
            </a:r>
            <a:r>
              <a:rPr sz="2000" spc="-54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discharge</a:t>
            </a:r>
            <a:r>
              <a:rPr sz="2000" spc="-4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(20</a:t>
            </a:r>
            <a:r>
              <a:rPr sz="2000" spc="-3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meals</a:t>
            </a:r>
            <a:r>
              <a:rPr sz="2000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total,</a:t>
            </a:r>
            <a:r>
              <a:rPr sz="2000" spc="-2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lunch</a:t>
            </a:r>
            <a:r>
              <a:rPr sz="2000" spc="-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dinner)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sz="2000" b="1" dirty="0">
                <a:solidFill>
                  <a:srgbClr val="00070E"/>
                </a:solidFill>
                <a:latin typeface="Arial"/>
                <a:cs typeface="Arial"/>
              </a:rPr>
              <a:t>Qua</a:t>
            </a:r>
            <a:r>
              <a:rPr sz="2000" b="1" spc="-5" dirty="0">
                <a:solidFill>
                  <a:srgbClr val="00070E"/>
                </a:solidFill>
                <a:latin typeface="Arial"/>
                <a:cs typeface="Arial"/>
              </a:rPr>
              <a:t>li</a:t>
            </a:r>
            <a:r>
              <a:rPr sz="2000" b="1" dirty="0">
                <a:solidFill>
                  <a:srgbClr val="00070E"/>
                </a:solidFill>
                <a:latin typeface="Arial"/>
                <a:cs typeface="Arial"/>
              </a:rPr>
              <a:t>f</a:t>
            </a:r>
            <a:r>
              <a:rPr sz="2000" b="1" spc="-35" dirty="0">
                <a:solidFill>
                  <a:srgbClr val="00070E"/>
                </a:solidFill>
                <a:latin typeface="Arial"/>
                <a:cs typeface="Arial"/>
              </a:rPr>
              <a:t>y</a:t>
            </a:r>
            <a:r>
              <a:rPr sz="2000" b="1" spc="-5" dirty="0">
                <a:solidFill>
                  <a:srgbClr val="00070E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070E"/>
                </a:solidFill>
                <a:latin typeface="Arial"/>
                <a:cs typeface="Arial"/>
              </a:rPr>
              <a:t>ng</a:t>
            </a:r>
            <a:r>
              <a:rPr sz="2000" b="1" spc="-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70E"/>
                </a:solidFill>
                <a:latin typeface="Arial"/>
                <a:cs typeface="Arial"/>
              </a:rPr>
              <a:t>p</a:t>
            </a:r>
            <a:r>
              <a:rPr sz="2000" b="1" spc="-5" dirty="0">
                <a:solidFill>
                  <a:srgbClr val="00070E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00070E"/>
                </a:solidFill>
                <a:latin typeface="Arial"/>
                <a:cs typeface="Arial"/>
              </a:rPr>
              <a:t>ans:</a:t>
            </a:r>
            <a:r>
              <a:rPr sz="2000" b="1" spc="-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e</a:t>
            </a:r>
            <a:r>
              <a:rPr sz="2000" spc="-10" dirty="0">
                <a:solidFill>
                  <a:srgbClr val="00070E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ro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Pl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u</a:t>
            </a:r>
            <a:r>
              <a:rPr sz="2000" spc="5" dirty="0">
                <a:solidFill>
                  <a:srgbClr val="00070E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Hea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lt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h</a:t>
            </a:r>
            <a:r>
              <a:rPr sz="2000" spc="-4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ed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070E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are</a:t>
            </a:r>
            <a:r>
              <a:rPr sz="2000" spc="-15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d</a:t>
            </a:r>
            <a:r>
              <a:rPr sz="2000" spc="-10" dirty="0">
                <a:solidFill>
                  <a:srgbClr val="00070E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an</a:t>
            </a:r>
            <a:r>
              <a:rPr sz="2000" spc="-10" dirty="0">
                <a:solidFill>
                  <a:srgbClr val="00070E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age</a:t>
            </a:r>
            <a:r>
              <a:rPr sz="2000" spc="-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U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lt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raCare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b="1" spc="-5" dirty="0">
                <a:solidFill>
                  <a:srgbClr val="00070E"/>
                </a:solidFill>
                <a:latin typeface="Arial"/>
                <a:cs typeface="Arial"/>
              </a:rPr>
              <a:t>Qualifying</a:t>
            </a:r>
            <a:r>
              <a:rPr sz="2000" b="1" spc="-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70E"/>
                </a:solidFill>
                <a:latin typeface="Arial"/>
                <a:cs typeface="Arial"/>
              </a:rPr>
              <a:t>condition:</a:t>
            </a:r>
            <a:r>
              <a:rPr sz="2000" b="1" spc="-3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Chronic</a:t>
            </a:r>
            <a:r>
              <a:rPr sz="2000" spc="-3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disease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b="1" spc="-5" dirty="0">
                <a:solidFill>
                  <a:srgbClr val="00070E"/>
                </a:solidFill>
                <a:latin typeface="Arial"/>
                <a:cs typeface="Arial"/>
              </a:rPr>
              <a:t>Eligibility</a:t>
            </a:r>
            <a:r>
              <a:rPr sz="2000" b="1" spc="-3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70E"/>
                </a:solidFill>
                <a:latin typeface="Arial"/>
                <a:cs typeface="Arial"/>
              </a:rPr>
              <a:t>requirements</a:t>
            </a:r>
            <a:endParaRPr sz="200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1200"/>
              </a:spcBef>
              <a:buClr>
                <a:srgbClr val="FFCF3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Discharged</a:t>
            </a:r>
            <a:r>
              <a:rPr sz="2000" spc="-4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from</a:t>
            </a:r>
            <a:r>
              <a:rPr sz="2000" spc="-3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the</a:t>
            </a:r>
            <a:r>
              <a:rPr sz="2000" spc="-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hospital</a:t>
            </a:r>
            <a:r>
              <a:rPr sz="2000" spc="-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within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the</a:t>
            </a:r>
            <a:r>
              <a:rPr sz="2000" spc="-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last</a:t>
            </a:r>
            <a:r>
              <a:rPr sz="2000" spc="-2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30</a:t>
            </a:r>
            <a:r>
              <a:rPr sz="2000" spc="-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days</a:t>
            </a:r>
            <a:endParaRPr sz="200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1200"/>
              </a:spcBef>
              <a:buClr>
                <a:srgbClr val="FFCF3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Additional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 screening</a:t>
            </a:r>
            <a:r>
              <a:rPr sz="2000" spc="-3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criteria:</a:t>
            </a:r>
            <a:r>
              <a:rPr sz="2000" spc="-3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refrigerator</a:t>
            </a:r>
            <a:r>
              <a:rPr sz="2000" spc="-4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to</a:t>
            </a:r>
            <a:r>
              <a:rPr sz="2000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store</a:t>
            </a:r>
            <a:r>
              <a:rPr sz="2000" spc="-2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meals,</a:t>
            </a:r>
            <a:r>
              <a:rPr sz="2000" spc="-3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stove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or</a:t>
            </a:r>
            <a:r>
              <a:rPr sz="2000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microwave</a:t>
            </a:r>
            <a:r>
              <a:rPr sz="2000" spc="-2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to</a:t>
            </a:r>
            <a:r>
              <a:rPr sz="2000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heat</a:t>
            </a:r>
            <a:r>
              <a:rPr sz="2000" spc="-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meals</a:t>
            </a:r>
            <a:endParaRPr sz="2000">
              <a:latin typeface="Arial"/>
              <a:cs typeface="Arial"/>
            </a:endParaRPr>
          </a:p>
          <a:p>
            <a:pPr marL="12700" marR="43815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Members</a:t>
            </a:r>
            <a:r>
              <a:rPr sz="2000" spc="-3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are</a:t>
            </a:r>
            <a:r>
              <a:rPr sz="2000" spc="-2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required</a:t>
            </a:r>
            <a:r>
              <a:rPr sz="2000" spc="-3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to</a:t>
            </a:r>
            <a:r>
              <a:rPr sz="2000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choose</a:t>
            </a:r>
            <a:r>
              <a:rPr sz="2000" spc="-3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one</a:t>
            </a:r>
            <a:r>
              <a:rPr sz="2000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of</a:t>
            </a:r>
            <a:r>
              <a:rPr sz="2000" spc="-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the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 following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 pre-made</a:t>
            </a:r>
            <a:r>
              <a:rPr sz="2000" spc="-3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options:</a:t>
            </a:r>
            <a:r>
              <a:rPr sz="2000" spc="-2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standard,</a:t>
            </a:r>
            <a:r>
              <a:rPr sz="2000" spc="-5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dialysis,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or </a:t>
            </a:r>
            <a:r>
              <a:rPr sz="2000" spc="-54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vegetarian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179820"/>
            </a:xfrm>
            <a:custGeom>
              <a:avLst/>
              <a:gdLst/>
              <a:ahLst/>
              <a:cxnLst/>
              <a:rect l="l" t="t" r="r" b="b"/>
              <a:pathLst>
                <a:path w="12192000" h="6179820">
                  <a:moveTo>
                    <a:pt x="12192000" y="0"/>
                  </a:moveTo>
                  <a:lnTo>
                    <a:pt x="0" y="0"/>
                  </a:lnTo>
                  <a:lnTo>
                    <a:pt x="0" y="6179820"/>
                  </a:lnTo>
                  <a:lnTo>
                    <a:pt x="12192000" y="617982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CF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5521" y="2218944"/>
              <a:ext cx="2209800" cy="2011680"/>
            </a:xfrm>
            <a:custGeom>
              <a:avLst/>
              <a:gdLst/>
              <a:ahLst/>
              <a:cxnLst/>
              <a:rect l="l" t="t" r="r" b="b"/>
              <a:pathLst>
                <a:path w="2209800" h="2011679">
                  <a:moveTo>
                    <a:pt x="2209800" y="0"/>
                  </a:moveTo>
                  <a:lnTo>
                    <a:pt x="1654746" y="0"/>
                  </a:lnTo>
                  <a:lnTo>
                    <a:pt x="594144" y="1467281"/>
                  </a:lnTo>
                  <a:lnTo>
                    <a:pt x="281444" y="1029169"/>
                  </a:lnTo>
                  <a:lnTo>
                    <a:pt x="0" y="1410246"/>
                  </a:lnTo>
                  <a:lnTo>
                    <a:pt x="424764" y="2011680"/>
                  </a:lnTo>
                  <a:lnTo>
                    <a:pt x="776554" y="2009089"/>
                  </a:lnTo>
                  <a:lnTo>
                    <a:pt x="2209800" y="0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13146" y="2208420"/>
            <a:ext cx="527812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0" u="none" dirty="0"/>
              <a:t>Other</a:t>
            </a:r>
            <a:r>
              <a:rPr sz="6000" u="none" spc="-80" dirty="0"/>
              <a:t> </a:t>
            </a:r>
            <a:r>
              <a:rPr sz="6000" u="none" spc="-5" dirty="0"/>
              <a:t>Medicare </a:t>
            </a:r>
            <a:r>
              <a:rPr sz="6000" u="none" spc="-1655" dirty="0"/>
              <a:t> </a:t>
            </a:r>
            <a:r>
              <a:rPr sz="6000" u="none" spc="-10" dirty="0"/>
              <a:t>Benefit</a:t>
            </a:r>
            <a:endParaRPr sz="60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076315"/>
          </a:xfrm>
          <a:custGeom>
            <a:avLst/>
            <a:gdLst/>
            <a:ahLst/>
            <a:cxnLst/>
            <a:rect l="l" t="t" r="r" b="b"/>
            <a:pathLst>
              <a:path w="12192000" h="6076315">
                <a:moveTo>
                  <a:pt x="0" y="6076188"/>
                </a:moveTo>
                <a:lnTo>
                  <a:pt x="12192000" y="6076188"/>
                </a:lnTo>
                <a:lnTo>
                  <a:pt x="12192000" y="0"/>
                </a:lnTo>
                <a:lnTo>
                  <a:pt x="0" y="0"/>
                </a:lnTo>
                <a:lnTo>
                  <a:pt x="0" y="6076188"/>
                </a:lnTo>
                <a:close/>
              </a:path>
            </a:pathLst>
          </a:custGeom>
          <a:solidFill>
            <a:srgbClr val="0007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76188"/>
            <a:ext cx="12192000" cy="782320"/>
          </a:xfrm>
          <a:custGeom>
            <a:avLst/>
            <a:gdLst/>
            <a:ahLst/>
            <a:cxnLst/>
            <a:rect l="l" t="t" r="r" b="b"/>
            <a:pathLst>
              <a:path w="12192000" h="782320">
                <a:moveTo>
                  <a:pt x="12192000" y="0"/>
                </a:moveTo>
                <a:lnTo>
                  <a:pt x="0" y="0"/>
                </a:lnTo>
                <a:lnTo>
                  <a:pt x="0" y="781812"/>
                </a:lnTo>
                <a:lnTo>
                  <a:pt x="12192000" y="781812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CF3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19100" y="1093977"/>
            <a:ext cx="11391900" cy="12700"/>
            <a:chOff x="419100" y="1093977"/>
            <a:chExt cx="11391900" cy="12700"/>
          </a:xfrm>
        </p:grpSpPr>
        <p:sp>
          <p:nvSpPr>
            <p:cNvPr id="5" name="object 5"/>
            <p:cNvSpPr/>
            <p:nvPr/>
          </p:nvSpPr>
          <p:spPr>
            <a:xfrm>
              <a:off x="457200" y="1093977"/>
              <a:ext cx="11353800" cy="12700"/>
            </a:xfrm>
            <a:custGeom>
              <a:avLst/>
              <a:gdLst/>
              <a:ahLst/>
              <a:cxnLst/>
              <a:rect l="l" t="t" r="r" b="b"/>
              <a:pathLst>
                <a:path w="11353800" h="12700">
                  <a:moveTo>
                    <a:pt x="1135380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353800" y="12700"/>
                  </a:lnTo>
                  <a:lnTo>
                    <a:pt x="11353800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9100" y="1100327"/>
              <a:ext cx="11353800" cy="0"/>
            </a:xfrm>
            <a:custGeom>
              <a:avLst/>
              <a:gdLst/>
              <a:ahLst/>
              <a:cxnLst/>
              <a:rect l="l" t="t" r="r" b="b"/>
              <a:pathLst>
                <a:path w="11353800">
                  <a:moveTo>
                    <a:pt x="0" y="0"/>
                  </a:moveTo>
                  <a:lnTo>
                    <a:pt x="11353800" y="0"/>
                  </a:lnTo>
                </a:path>
              </a:pathLst>
            </a:custGeom>
            <a:ln w="12700">
              <a:solidFill>
                <a:srgbClr val="FFD0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872" y="6080759"/>
            <a:ext cx="3404615" cy="77723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81510" y="4325101"/>
            <a:ext cx="371094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NON-EMERGENCY </a:t>
            </a:r>
            <a:r>
              <a:rPr sz="3200" spc="-8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RANSPO</a:t>
            </a:r>
            <a:r>
              <a:rPr sz="3200" spc="-6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245" dirty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1873" cy="369663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607196" y="3864855"/>
            <a:ext cx="70053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2024,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Medicare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plans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offer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48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one-way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trips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for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non-emergency transportation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plan-approved </a:t>
            </a:r>
            <a:r>
              <a:rPr sz="2400" spc="-6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health-related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locations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321286" y="6463728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23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21496" y="5038335"/>
            <a:ext cx="67163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lr>
                <a:srgbClr val="FFCF30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 increase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34 trips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over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2023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benefit </a:t>
            </a:r>
            <a:r>
              <a:rPr sz="2400" spc="-6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(14 trips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offered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 2023)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  <a:tabLst>
                <a:tab pos="11365865" algn="l"/>
              </a:tabLst>
            </a:pPr>
            <a:r>
              <a:rPr dirty="0"/>
              <a:t>SDoH</a:t>
            </a:r>
            <a:r>
              <a:rPr spc="-100" dirty="0"/>
              <a:t> </a:t>
            </a:r>
            <a:r>
              <a:rPr dirty="0"/>
              <a:t>QUESTIONS?	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321286" y="6463728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24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1198879"/>
            <a:ext cx="4778375" cy="1945639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Contact us</a:t>
            </a:r>
            <a:r>
              <a:rPr sz="2400" spc="-2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at: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400" b="1" u="heavy" spc="-5" dirty="0">
                <a:solidFill>
                  <a:srgbClr val="9C6025"/>
                </a:solidFill>
                <a:uFill>
                  <a:solidFill>
                    <a:srgbClr val="9C6025"/>
                  </a:solidFill>
                </a:uFill>
                <a:latin typeface="Arial"/>
                <a:cs typeface="Arial"/>
                <a:hlinkClick r:id="rId2"/>
              </a:rPr>
              <a:t>foodprograms@metroplus.org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u="heavy" spc="-5" dirty="0">
                <a:solidFill>
                  <a:srgbClr val="9C6025"/>
                </a:solidFill>
                <a:uFill>
                  <a:solidFill>
                    <a:srgbClr val="9C6025"/>
                  </a:solidFill>
                </a:uFill>
                <a:latin typeface="Arial"/>
                <a:cs typeface="Arial"/>
                <a:hlinkClick r:id="rId3"/>
              </a:rPr>
              <a:t>healthpromotion@metroplus.org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76188"/>
            <a:ext cx="12192000" cy="782320"/>
          </a:xfrm>
          <a:custGeom>
            <a:avLst/>
            <a:gdLst/>
            <a:ahLst/>
            <a:cxnLst/>
            <a:rect l="l" t="t" r="r" b="b"/>
            <a:pathLst>
              <a:path w="12192000" h="782320">
                <a:moveTo>
                  <a:pt x="12192000" y="0"/>
                </a:moveTo>
                <a:lnTo>
                  <a:pt x="0" y="0"/>
                </a:lnTo>
                <a:lnTo>
                  <a:pt x="0" y="781812"/>
                </a:lnTo>
                <a:lnTo>
                  <a:pt x="12192000" y="781812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CF3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19100" y="1093977"/>
            <a:ext cx="11391900" cy="12700"/>
            <a:chOff x="419100" y="1093977"/>
            <a:chExt cx="11391900" cy="12700"/>
          </a:xfrm>
        </p:grpSpPr>
        <p:sp>
          <p:nvSpPr>
            <p:cNvPr id="4" name="object 4"/>
            <p:cNvSpPr/>
            <p:nvPr/>
          </p:nvSpPr>
          <p:spPr>
            <a:xfrm>
              <a:off x="457200" y="1093977"/>
              <a:ext cx="11353800" cy="12700"/>
            </a:xfrm>
            <a:custGeom>
              <a:avLst/>
              <a:gdLst/>
              <a:ahLst/>
              <a:cxnLst/>
              <a:rect l="l" t="t" r="r" b="b"/>
              <a:pathLst>
                <a:path w="11353800" h="12700">
                  <a:moveTo>
                    <a:pt x="1135380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353800" y="12700"/>
                  </a:lnTo>
                  <a:lnTo>
                    <a:pt x="11353800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9100" y="1100327"/>
              <a:ext cx="11353800" cy="0"/>
            </a:xfrm>
            <a:custGeom>
              <a:avLst/>
              <a:gdLst/>
              <a:ahLst/>
              <a:cxnLst/>
              <a:rect l="l" t="t" r="r" b="b"/>
              <a:pathLst>
                <a:path w="11353800">
                  <a:moveTo>
                    <a:pt x="0" y="0"/>
                  </a:moveTo>
                  <a:lnTo>
                    <a:pt x="11353800" y="0"/>
                  </a:lnTo>
                </a:path>
              </a:pathLst>
            </a:custGeom>
            <a:ln w="12700">
              <a:solidFill>
                <a:srgbClr val="FFD0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872" y="6080759"/>
            <a:ext cx="3404615" cy="77723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73710" cy="685799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321286" y="6463728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25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CF3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4644" y="704087"/>
            <a:ext cx="8011667" cy="497890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526635" y="4739843"/>
            <a:ext cx="274193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5" dirty="0">
                <a:solidFill>
                  <a:srgbClr val="FFFFFF"/>
                </a:solidFill>
                <a:latin typeface="Arial"/>
                <a:cs typeface="Arial"/>
              </a:rPr>
              <a:t>metroplus.org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  <a:tabLst>
                <a:tab pos="11365865" algn="l"/>
              </a:tabLst>
            </a:pPr>
            <a:r>
              <a:rPr dirty="0"/>
              <a:t>WHY</a:t>
            </a:r>
            <a:r>
              <a:rPr spc="-80" dirty="0"/>
              <a:t> </a:t>
            </a:r>
            <a:r>
              <a:rPr dirty="0"/>
              <a:t>DO</a:t>
            </a:r>
            <a:r>
              <a:rPr spc="-30" dirty="0"/>
              <a:t> </a:t>
            </a:r>
            <a:r>
              <a:rPr dirty="0"/>
              <a:t>WE</a:t>
            </a:r>
            <a:r>
              <a:rPr spc="-15" dirty="0"/>
              <a:t> </a:t>
            </a:r>
            <a:r>
              <a:rPr dirty="0"/>
              <a:t>PROVIDE</a:t>
            </a:r>
            <a:r>
              <a:rPr spc="-90" dirty="0"/>
              <a:t> </a:t>
            </a:r>
            <a:r>
              <a:rPr spc="-5" dirty="0"/>
              <a:t>THIS</a:t>
            </a:r>
            <a:r>
              <a:rPr spc="-75" dirty="0"/>
              <a:t> </a:t>
            </a:r>
            <a:r>
              <a:rPr dirty="0"/>
              <a:t>TRAINING?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6617" y="1677339"/>
            <a:ext cx="11278235" cy="414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41300" indent="-343535">
              <a:lnSpc>
                <a:spcPct val="100000"/>
              </a:lnSpc>
              <a:spcBef>
                <a:spcPts val="95"/>
              </a:spcBef>
              <a:buClr>
                <a:srgbClr val="FFCF30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200" b="1" spc="-5" dirty="0">
                <a:solidFill>
                  <a:srgbClr val="00070E"/>
                </a:solidFill>
                <a:latin typeface="Arial"/>
                <a:cs typeface="Arial"/>
              </a:rPr>
              <a:t>Congress</a:t>
            </a:r>
            <a:r>
              <a:rPr sz="2200" b="1" spc="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70E"/>
                </a:solidFill>
                <a:latin typeface="Arial"/>
                <a:cs typeface="Arial"/>
              </a:rPr>
              <a:t>created</a:t>
            </a:r>
            <a:r>
              <a:rPr sz="2200" b="1" spc="3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70E"/>
                </a:solidFill>
                <a:latin typeface="Arial"/>
                <a:cs typeface="Arial"/>
              </a:rPr>
              <a:t>special</a:t>
            </a:r>
            <a:r>
              <a:rPr sz="2200" b="1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70E"/>
                </a:solidFill>
                <a:latin typeface="Arial"/>
                <a:cs typeface="Arial"/>
              </a:rPr>
              <a:t>needs</a:t>
            </a:r>
            <a:r>
              <a:rPr sz="2200" b="1" spc="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70E"/>
                </a:solidFill>
                <a:latin typeface="Arial"/>
                <a:cs typeface="Arial"/>
              </a:rPr>
              <a:t>plans</a:t>
            </a:r>
            <a:r>
              <a:rPr sz="2200" b="1" spc="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70E"/>
                </a:solidFill>
                <a:latin typeface="Arial"/>
                <a:cs typeface="Arial"/>
              </a:rPr>
              <a:t>(SNPs)</a:t>
            </a:r>
            <a:r>
              <a:rPr sz="2200" b="1" spc="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70E"/>
                </a:solidFill>
                <a:latin typeface="Arial"/>
                <a:cs typeface="Arial"/>
              </a:rPr>
              <a:t>in</a:t>
            </a:r>
            <a:r>
              <a:rPr sz="2200" b="1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70E"/>
                </a:solidFill>
                <a:latin typeface="Arial"/>
                <a:cs typeface="Arial"/>
              </a:rPr>
              <a:t>the</a:t>
            </a:r>
            <a:r>
              <a:rPr sz="2200" b="1" spc="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70E"/>
                </a:solidFill>
                <a:latin typeface="Arial"/>
                <a:cs typeface="Arial"/>
              </a:rPr>
              <a:t>Medicare</a:t>
            </a:r>
            <a:r>
              <a:rPr sz="2200" b="1" spc="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70E"/>
                </a:solidFill>
                <a:latin typeface="Arial"/>
                <a:cs typeface="Arial"/>
              </a:rPr>
              <a:t>Modernization</a:t>
            </a:r>
            <a:r>
              <a:rPr sz="2200" b="1" spc="-10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70E"/>
                </a:solidFill>
                <a:latin typeface="Arial"/>
                <a:cs typeface="Arial"/>
              </a:rPr>
              <a:t>Act </a:t>
            </a:r>
            <a:r>
              <a:rPr sz="2200" b="1" spc="-60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70E"/>
                </a:solidFill>
                <a:latin typeface="Arial"/>
                <a:cs typeface="Arial"/>
              </a:rPr>
              <a:t>of 2003</a:t>
            </a:r>
            <a:endParaRPr sz="22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200"/>
              </a:spcBef>
              <a:buClr>
                <a:srgbClr val="FFCF30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200" b="1" spc="-5" dirty="0">
                <a:solidFill>
                  <a:srgbClr val="00070E"/>
                </a:solidFill>
                <a:latin typeface="Arial"/>
                <a:cs typeface="Arial"/>
              </a:rPr>
              <a:t>SNPs</a:t>
            </a:r>
            <a:r>
              <a:rPr sz="2200" b="1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70E"/>
                </a:solidFill>
                <a:latin typeface="Arial"/>
                <a:cs typeface="Arial"/>
              </a:rPr>
              <a:t>focus on</a:t>
            </a:r>
            <a:r>
              <a:rPr sz="2200" b="1" spc="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70E"/>
                </a:solidFill>
                <a:latin typeface="Arial"/>
                <a:cs typeface="Arial"/>
              </a:rPr>
              <a:t>vulnerable</a:t>
            </a:r>
            <a:r>
              <a:rPr sz="2200" b="1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70E"/>
                </a:solidFill>
                <a:latin typeface="Arial"/>
                <a:cs typeface="Arial"/>
              </a:rPr>
              <a:t>groups</a:t>
            </a:r>
            <a:r>
              <a:rPr sz="2200" b="1" spc="2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70E"/>
                </a:solidFill>
                <a:latin typeface="Arial"/>
                <a:cs typeface="Arial"/>
              </a:rPr>
              <a:t>of</a:t>
            </a:r>
            <a:r>
              <a:rPr sz="2200" b="1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70E"/>
                </a:solidFill>
                <a:latin typeface="Arial"/>
                <a:cs typeface="Arial"/>
              </a:rPr>
              <a:t>Medicare</a:t>
            </a:r>
            <a:r>
              <a:rPr sz="2200" b="1" spc="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70E"/>
                </a:solidFill>
                <a:latin typeface="Arial"/>
                <a:cs typeface="Arial"/>
              </a:rPr>
              <a:t>beneficiaries:</a:t>
            </a:r>
            <a:endParaRPr sz="2200">
              <a:latin typeface="Arial"/>
              <a:cs typeface="Arial"/>
            </a:endParaRPr>
          </a:p>
          <a:p>
            <a:pPr marL="1041400" marR="5080" lvl="1" indent="-343535">
              <a:lnSpc>
                <a:spcPct val="100000"/>
              </a:lnSpc>
              <a:spcBef>
                <a:spcPts val="1200"/>
              </a:spcBef>
              <a:buChar char="•"/>
              <a:tabLst>
                <a:tab pos="1041400" algn="l"/>
                <a:tab pos="1042035" algn="l"/>
              </a:tabLst>
            </a:pPr>
            <a:r>
              <a:rPr sz="2200" spc="-5" dirty="0">
                <a:solidFill>
                  <a:srgbClr val="00070E"/>
                </a:solidFill>
                <a:latin typeface="Arial"/>
                <a:cs typeface="Arial"/>
              </a:rPr>
              <a:t>D-SNP</a:t>
            </a:r>
            <a:r>
              <a:rPr sz="2200" spc="-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070E"/>
                </a:solidFill>
                <a:latin typeface="Arial"/>
                <a:cs typeface="Arial"/>
              </a:rPr>
              <a:t>members</a:t>
            </a:r>
            <a:r>
              <a:rPr sz="2200" spc="4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070E"/>
                </a:solidFill>
                <a:latin typeface="Arial"/>
                <a:cs typeface="Arial"/>
              </a:rPr>
              <a:t>are</a:t>
            </a:r>
            <a:r>
              <a:rPr sz="2200" spc="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070E"/>
                </a:solidFill>
                <a:latin typeface="Arial"/>
                <a:cs typeface="Arial"/>
              </a:rPr>
              <a:t>individuals</a:t>
            </a:r>
            <a:r>
              <a:rPr sz="220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070E"/>
                </a:solidFill>
                <a:latin typeface="Arial"/>
                <a:cs typeface="Arial"/>
              </a:rPr>
              <a:t>who</a:t>
            </a:r>
            <a:r>
              <a:rPr sz="2200" spc="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070E"/>
                </a:solidFill>
                <a:latin typeface="Arial"/>
                <a:cs typeface="Arial"/>
              </a:rPr>
              <a:t>are</a:t>
            </a:r>
            <a:r>
              <a:rPr sz="2200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070E"/>
                </a:solidFill>
                <a:latin typeface="Arial"/>
                <a:cs typeface="Arial"/>
              </a:rPr>
              <a:t>dually</a:t>
            </a:r>
            <a:r>
              <a:rPr sz="2200" spc="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070E"/>
                </a:solidFill>
                <a:latin typeface="Arial"/>
                <a:cs typeface="Arial"/>
              </a:rPr>
              <a:t>eligible</a:t>
            </a:r>
            <a:r>
              <a:rPr sz="2200" spc="-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070E"/>
                </a:solidFill>
                <a:latin typeface="Arial"/>
                <a:cs typeface="Arial"/>
              </a:rPr>
              <a:t>for</a:t>
            </a:r>
            <a:r>
              <a:rPr sz="2200" spc="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070E"/>
                </a:solidFill>
                <a:latin typeface="Arial"/>
                <a:cs typeface="Arial"/>
              </a:rPr>
              <a:t>Managed</a:t>
            </a:r>
            <a:r>
              <a:rPr sz="2200" spc="3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070E"/>
                </a:solidFill>
                <a:latin typeface="Arial"/>
                <a:cs typeface="Arial"/>
              </a:rPr>
              <a:t>Medicare</a:t>
            </a:r>
            <a:r>
              <a:rPr sz="2200" spc="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070E"/>
                </a:solidFill>
                <a:latin typeface="Arial"/>
                <a:cs typeface="Arial"/>
              </a:rPr>
              <a:t>and </a:t>
            </a:r>
            <a:r>
              <a:rPr sz="2200" spc="-59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070E"/>
                </a:solidFill>
                <a:latin typeface="Arial"/>
                <a:cs typeface="Arial"/>
              </a:rPr>
              <a:t>have</a:t>
            </a:r>
            <a:r>
              <a:rPr sz="2200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070E"/>
                </a:solidFill>
                <a:latin typeface="Arial"/>
                <a:cs typeface="Arial"/>
              </a:rPr>
              <a:t>Medicaid</a:t>
            </a:r>
            <a:endParaRPr sz="2200">
              <a:latin typeface="Arial"/>
              <a:cs typeface="Arial"/>
            </a:endParaRPr>
          </a:p>
          <a:p>
            <a:pPr marL="1041400" lvl="1" indent="-343535">
              <a:lnSpc>
                <a:spcPct val="100000"/>
              </a:lnSpc>
              <a:spcBef>
                <a:spcPts val="1200"/>
              </a:spcBef>
              <a:buChar char="•"/>
              <a:tabLst>
                <a:tab pos="1041400" algn="l"/>
                <a:tab pos="1042035" algn="l"/>
              </a:tabLst>
            </a:pPr>
            <a:r>
              <a:rPr sz="2200" spc="-5" dirty="0">
                <a:solidFill>
                  <a:srgbClr val="00070E"/>
                </a:solidFill>
                <a:latin typeface="Arial"/>
                <a:cs typeface="Arial"/>
              </a:rPr>
              <a:t>Both</a:t>
            </a:r>
            <a:r>
              <a:rPr sz="2200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070E"/>
                </a:solidFill>
                <a:latin typeface="Arial"/>
                <a:cs typeface="Arial"/>
              </a:rPr>
              <a:t>the</a:t>
            </a:r>
            <a:r>
              <a:rPr sz="2200" spc="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070E"/>
                </a:solidFill>
                <a:latin typeface="Arial"/>
                <a:cs typeface="Arial"/>
              </a:rPr>
              <a:t>Medicare</a:t>
            </a:r>
            <a:r>
              <a:rPr sz="2200" spc="-9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070E"/>
                </a:solidFill>
                <a:latin typeface="Arial"/>
                <a:cs typeface="Arial"/>
              </a:rPr>
              <a:t>Advantage</a:t>
            </a:r>
            <a:r>
              <a:rPr sz="2200" spc="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070E"/>
                </a:solidFill>
                <a:latin typeface="Arial"/>
                <a:cs typeface="Arial"/>
              </a:rPr>
              <a:t>and</a:t>
            </a:r>
            <a:r>
              <a:rPr sz="2200" spc="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070E"/>
                </a:solidFill>
                <a:latin typeface="Arial"/>
                <a:cs typeface="Arial"/>
              </a:rPr>
              <a:t>Medicaid</a:t>
            </a:r>
            <a:r>
              <a:rPr sz="2200" spc="-114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070E"/>
                </a:solidFill>
                <a:latin typeface="Arial"/>
                <a:cs typeface="Arial"/>
              </a:rPr>
              <a:t>Advantage</a:t>
            </a:r>
            <a:r>
              <a:rPr sz="2200" spc="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070E"/>
                </a:solidFill>
                <a:latin typeface="Arial"/>
                <a:cs typeface="Arial"/>
              </a:rPr>
              <a:t>Plans</a:t>
            </a:r>
            <a:r>
              <a:rPr sz="2200" spc="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070E"/>
                </a:solidFill>
                <a:latin typeface="Arial"/>
                <a:cs typeface="Arial"/>
              </a:rPr>
              <a:t>are</a:t>
            </a:r>
            <a:r>
              <a:rPr sz="2200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070E"/>
                </a:solidFill>
                <a:latin typeface="Arial"/>
                <a:cs typeface="Arial"/>
              </a:rPr>
              <a:t>D-SNPs</a:t>
            </a:r>
            <a:endParaRPr sz="2200">
              <a:latin typeface="Arial"/>
              <a:cs typeface="Arial"/>
            </a:endParaRPr>
          </a:p>
          <a:p>
            <a:pPr marL="355600" marR="32384" indent="-343535">
              <a:lnSpc>
                <a:spcPct val="100000"/>
              </a:lnSpc>
              <a:spcBef>
                <a:spcPts val="1200"/>
              </a:spcBef>
              <a:buClr>
                <a:srgbClr val="FFCF30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200" b="1" spc="-5" dirty="0">
                <a:solidFill>
                  <a:srgbClr val="00070E"/>
                </a:solidFill>
                <a:latin typeface="Arial"/>
                <a:cs typeface="Arial"/>
              </a:rPr>
              <a:t>Chapter</a:t>
            </a:r>
            <a:r>
              <a:rPr sz="2200" b="1" spc="2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70E"/>
                </a:solidFill>
                <a:latin typeface="Arial"/>
                <a:cs typeface="Arial"/>
              </a:rPr>
              <a:t>42</a:t>
            </a:r>
            <a:r>
              <a:rPr sz="2200" b="1" spc="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70E"/>
                </a:solidFill>
                <a:latin typeface="Arial"/>
                <a:cs typeface="Arial"/>
              </a:rPr>
              <a:t>of</a:t>
            </a:r>
            <a:r>
              <a:rPr sz="2200" b="1" spc="2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70E"/>
                </a:solidFill>
                <a:latin typeface="Arial"/>
                <a:cs typeface="Arial"/>
              </a:rPr>
              <a:t>the</a:t>
            </a:r>
            <a:r>
              <a:rPr sz="2200" b="1" spc="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70E"/>
                </a:solidFill>
                <a:latin typeface="Arial"/>
                <a:cs typeface="Arial"/>
              </a:rPr>
              <a:t>Code</a:t>
            </a:r>
            <a:r>
              <a:rPr sz="2200" b="1" spc="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70E"/>
                </a:solidFill>
                <a:latin typeface="Arial"/>
                <a:cs typeface="Arial"/>
              </a:rPr>
              <a:t>of</a:t>
            </a:r>
            <a:r>
              <a:rPr sz="2200" b="1" spc="3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70E"/>
                </a:solidFill>
                <a:latin typeface="Arial"/>
                <a:cs typeface="Arial"/>
              </a:rPr>
              <a:t>Federal</a:t>
            </a:r>
            <a:r>
              <a:rPr sz="2200" b="1" spc="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70E"/>
                </a:solidFill>
                <a:latin typeface="Arial"/>
                <a:cs typeface="Arial"/>
              </a:rPr>
              <a:t>Regulations</a:t>
            </a:r>
            <a:r>
              <a:rPr sz="2200" b="1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70E"/>
                </a:solidFill>
                <a:latin typeface="Arial"/>
                <a:cs typeface="Arial"/>
              </a:rPr>
              <a:t>mandates</a:t>
            </a:r>
            <a:r>
              <a:rPr sz="2200" b="1" spc="4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70E"/>
                </a:solidFill>
                <a:latin typeface="Arial"/>
                <a:cs typeface="Arial"/>
              </a:rPr>
              <a:t>that</a:t>
            </a:r>
            <a:r>
              <a:rPr sz="2200" b="1" spc="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70E"/>
                </a:solidFill>
                <a:latin typeface="Arial"/>
                <a:cs typeface="Arial"/>
              </a:rPr>
              <a:t>SNPs</a:t>
            </a:r>
            <a:r>
              <a:rPr sz="2200" b="1" spc="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70E"/>
                </a:solidFill>
                <a:latin typeface="Arial"/>
                <a:cs typeface="Arial"/>
              </a:rPr>
              <a:t>conduct </a:t>
            </a:r>
            <a:r>
              <a:rPr sz="2200" b="1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70E"/>
                </a:solidFill>
                <a:latin typeface="Arial"/>
                <a:cs typeface="Arial"/>
              </a:rPr>
              <a:t>Model</a:t>
            </a:r>
            <a:r>
              <a:rPr sz="2200" b="1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70E"/>
                </a:solidFill>
                <a:latin typeface="Arial"/>
                <a:cs typeface="Arial"/>
              </a:rPr>
              <a:t>of</a:t>
            </a:r>
            <a:r>
              <a:rPr sz="2200" b="1" spc="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70E"/>
                </a:solidFill>
                <a:latin typeface="Arial"/>
                <a:cs typeface="Arial"/>
              </a:rPr>
              <a:t>Care</a:t>
            </a:r>
            <a:r>
              <a:rPr sz="2200" b="1" spc="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70E"/>
                </a:solidFill>
                <a:latin typeface="Arial"/>
                <a:cs typeface="Arial"/>
              </a:rPr>
              <a:t>(MOC)</a:t>
            </a:r>
            <a:r>
              <a:rPr sz="2200" b="1" spc="4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70E"/>
                </a:solidFill>
                <a:latin typeface="Arial"/>
                <a:cs typeface="Arial"/>
              </a:rPr>
              <a:t>training</a:t>
            </a:r>
            <a:r>
              <a:rPr sz="2200" b="1" spc="2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b="1" i="1" spc="-5" dirty="0">
                <a:solidFill>
                  <a:srgbClr val="00070E"/>
                </a:solidFill>
                <a:latin typeface="Arial"/>
                <a:cs typeface="Arial"/>
              </a:rPr>
              <a:t>annually</a:t>
            </a:r>
            <a:r>
              <a:rPr sz="2200" b="1" i="1" spc="2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70E"/>
                </a:solidFill>
                <a:latin typeface="Arial"/>
                <a:cs typeface="Arial"/>
              </a:rPr>
              <a:t>for</a:t>
            </a:r>
            <a:r>
              <a:rPr sz="2200" b="1" spc="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70E"/>
                </a:solidFill>
                <a:latin typeface="Arial"/>
                <a:cs typeface="Arial"/>
              </a:rPr>
              <a:t>all employees</a:t>
            </a:r>
            <a:r>
              <a:rPr sz="2200" b="1" spc="4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70E"/>
                </a:solidFill>
                <a:latin typeface="Arial"/>
                <a:cs typeface="Arial"/>
              </a:rPr>
              <a:t>and</a:t>
            </a:r>
            <a:r>
              <a:rPr sz="2200" b="1" spc="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70E"/>
                </a:solidFill>
                <a:latin typeface="Arial"/>
                <a:cs typeface="Arial"/>
              </a:rPr>
              <a:t>contracted</a:t>
            </a:r>
            <a:r>
              <a:rPr sz="2200" b="1" spc="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70E"/>
                </a:solidFill>
                <a:latin typeface="Arial"/>
                <a:cs typeface="Arial"/>
              </a:rPr>
              <a:t>providers</a:t>
            </a:r>
            <a:endParaRPr sz="2200">
              <a:latin typeface="Arial"/>
              <a:cs typeface="Arial"/>
            </a:endParaRPr>
          </a:p>
          <a:p>
            <a:pPr marL="355600" marR="1496060" indent="-343535">
              <a:lnSpc>
                <a:spcPct val="100000"/>
              </a:lnSpc>
              <a:spcBef>
                <a:spcPts val="1200"/>
              </a:spcBef>
              <a:buClr>
                <a:srgbClr val="FFCF30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200" b="1" spc="-5" dirty="0">
                <a:solidFill>
                  <a:srgbClr val="00070E"/>
                </a:solidFill>
                <a:latin typeface="Arial"/>
                <a:cs typeface="Arial"/>
              </a:rPr>
              <a:t>This</a:t>
            </a:r>
            <a:r>
              <a:rPr sz="2200" b="1" spc="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70E"/>
                </a:solidFill>
                <a:latin typeface="Arial"/>
                <a:cs typeface="Arial"/>
              </a:rPr>
              <a:t>training</a:t>
            </a:r>
            <a:r>
              <a:rPr sz="2200" b="1" spc="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70E"/>
                </a:solidFill>
                <a:latin typeface="Arial"/>
                <a:cs typeface="Arial"/>
              </a:rPr>
              <a:t>covers</a:t>
            </a:r>
            <a:r>
              <a:rPr sz="2200" b="1" spc="2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70E"/>
                </a:solidFill>
                <a:latin typeface="Arial"/>
                <a:cs typeface="Arial"/>
              </a:rPr>
              <a:t>both</a:t>
            </a:r>
            <a:r>
              <a:rPr sz="2200" b="1" spc="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70E"/>
                </a:solidFill>
                <a:latin typeface="Arial"/>
                <a:cs typeface="Arial"/>
              </a:rPr>
              <a:t>our</a:t>
            </a:r>
            <a:r>
              <a:rPr sz="2200" b="1" spc="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70E"/>
                </a:solidFill>
                <a:latin typeface="Arial"/>
                <a:cs typeface="Arial"/>
              </a:rPr>
              <a:t>MetroPlusHealth</a:t>
            </a:r>
            <a:r>
              <a:rPr sz="2200" b="1" spc="-9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70E"/>
                </a:solidFill>
                <a:latin typeface="Arial"/>
                <a:cs typeface="Arial"/>
              </a:rPr>
              <a:t>Advantage</a:t>
            </a:r>
            <a:r>
              <a:rPr sz="2200" b="1" spc="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70E"/>
                </a:solidFill>
                <a:latin typeface="Arial"/>
                <a:cs typeface="Arial"/>
              </a:rPr>
              <a:t>Plan</a:t>
            </a:r>
            <a:r>
              <a:rPr sz="2200" b="1" spc="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70E"/>
                </a:solidFill>
                <a:latin typeface="Arial"/>
                <a:cs typeface="Arial"/>
              </a:rPr>
              <a:t>and</a:t>
            </a:r>
            <a:r>
              <a:rPr sz="2200" b="1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70E"/>
                </a:solidFill>
                <a:latin typeface="Arial"/>
                <a:cs typeface="Arial"/>
              </a:rPr>
              <a:t>our </a:t>
            </a:r>
            <a:r>
              <a:rPr sz="2200" b="1" spc="-59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70E"/>
                </a:solidFill>
                <a:latin typeface="Arial"/>
                <a:cs typeface="Arial"/>
              </a:rPr>
              <a:t>MetroPlusHealth</a:t>
            </a:r>
            <a:r>
              <a:rPr sz="2200" b="1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70E"/>
                </a:solidFill>
                <a:latin typeface="Arial"/>
                <a:cs typeface="Arial"/>
              </a:rPr>
              <a:t>Medicaid</a:t>
            </a:r>
            <a:r>
              <a:rPr sz="2200" b="1" spc="-1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70E"/>
                </a:solidFill>
                <a:latin typeface="Arial"/>
                <a:cs typeface="Arial"/>
              </a:rPr>
              <a:t>Advantage</a:t>
            </a:r>
            <a:r>
              <a:rPr sz="2200" b="1" spc="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70E"/>
                </a:solidFill>
                <a:latin typeface="Arial"/>
                <a:cs typeface="Arial"/>
              </a:rPr>
              <a:t>Plan,</a:t>
            </a:r>
            <a:r>
              <a:rPr sz="2200" b="1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70E"/>
                </a:solidFill>
                <a:latin typeface="Arial"/>
                <a:cs typeface="Arial"/>
              </a:rPr>
              <a:t>or</a:t>
            </a:r>
            <a:r>
              <a:rPr sz="2200" b="1" spc="2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70E"/>
                </a:solidFill>
                <a:latin typeface="Arial"/>
                <a:cs typeface="Arial"/>
              </a:rPr>
              <a:t>UltraCare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08135" y="53339"/>
            <a:ext cx="3425939" cy="151942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6620" y="1654467"/>
            <a:ext cx="11215370" cy="277622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00"/>
              </a:spcBef>
              <a:buClr>
                <a:srgbClr val="00070E"/>
              </a:buClr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400" b="1" dirty="0">
                <a:solidFill>
                  <a:srgbClr val="00070E"/>
                </a:solidFill>
                <a:latin typeface="Arial"/>
                <a:cs typeface="Arial"/>
              </a:rPr>
              <a:t>A</a:t>
            </a:r>
            <a:r>
              <a:rPr sz="2400" b="1" spc="-15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70E"/>
                </a:solidFill>
                <a:latin typeface="Arial"/>
                <a:cs typeface="Arial"/>
              </a:rPr>
              <a:t>SNP</a:t>
            </a:r>
            <a:r>
              <a:rPr sz="2400" b="1" spc="-3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70E"/>
                </a:solidFill>
                <a:latin typeface="Arial"/>
                <a:cs typeface="Arial"/>
              </a:rPr>
              <a:t>is for</a:t>
            </a:r>
            <a:r>
              <a:rPr sz="2400" b="1" spc="-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70E"/>
                </a:solidFill>
                <a:latin typeface="Arial"/>
                <a:cs typeface="Arial"/>
              </a:rPr>
              <a:t>individuals</a:t>
            </a:r>
            <a:r>
              <a:rPr sz="2400" b="1" spc="4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70E"/>
                </a:solidFill>
                <a:latin typeface="Arial"/>
                <a:cs typeface="Arial"/>
              </a:rPr>
              <a:t>who</a:t>
            </a:r>
            <a:r>
              <a:rPr sz="2400" b="1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70E"/>
                </a:solidFill>
                <a:latin typeface="Arial"/>
                <a:cs typeface="Arial"/>
              </a:rPr>
              <a:t>are</a:t>
            </a:r>
            <a:r>
              <a:rPr sz="2400" b="1" spc="-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70E"/>
                </a:solidFill>
                <a:latin typeface="Arial"/>
                <a:cs typeface="Arial"/>
              </a:rPr>
              <a:t>dually</a:t>
            </a:r>
            <a:r>
              <a:rPr sz="2400" b="1" spc="3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70E"/>
                </a:solidFill>
                <a:latin typeface="Arial"/>
                <a:cs typeface="Arial"/>
              </a:rPr>
              <a:t>eligible</a:t>
            </a:r>
            <a:r>
              <a:rPr sz="2400" b="1" spc="4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70E"/>
                </a:solidFill>
                <a:latin typeface="Arial"/>
                <a:cs typeface="Arial"/>
              </a:rPr>
              <a:t>for</a:t>
            </a:r>
            <a:r>
              <a:rPr sz="2400" b="1" spc="-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70E"/>
                </a:solidFill>
                <a:latin typeface="Arial"/>
                <a:cs typeface="Arial"/>
              </a:rPr>
              <a:t>Medicare</a:t>
            </a:r>
            <a:r>
              <a:rPr sz="2400" b="1" spc="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70E"/>
                </a:solidFill>
                <a:latin typeface="Arial"/>
                <a:cs typeface="Arial"/>
              </a:rPr>
              <a:t>and</a:t>
            </a:r>
            <a:r>
              <a:rPr sz="2400" b="1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70E"/>
                </a:solidFill>
                <a:latin typeface="Arial"/>
                <a:cs typeface="Arial"/>
              </a:rPr>
              <a:t>Medicaid</a:t>
            </a:r>
            <a:endParaRPr sz="2400">
              <a:latin typeface="Arial"/>
              <a:cs typeface="Arial"/>
            </a:endParaRPr>
          </a:p>
          <a:p>
            <a:pPr marL="1041400" marR="493395" lvl="1" indent="-342900">
              <a:lnSpc>
                <a:spcPct val="100000"/>
              </a:lnSpc>
              <a:spcBef>
                <a:spcPts val="500"/>
              </a:spcBef>
              <a:buClr>
                <a:srgbClr val="FFD02F"/>
              </a:buClr>
              <a:buFont typeface="Arial"/>
              <a:buChar char="•"/>
              <a:tabLst>
                <a:tab pos="1040765" algn="l"/>
                <a:tab pos="1042035" algn="l"/>
              </a:tabLst>
            </a:pPr>
            <a:r>
              <a:rPr sz="2400" b="1" spc="-5" dirty="0">
                <a:solidFill>
                  <a:srgbClr val="00070E"/>
                </a:solidFill>
                <a:latin typeface="Arial"/>
                <a:cs typeface="Arial"/>
              </a:rPr>
              <a:t>Full</a:t>
            </a:r>
            <a:r>
              <a:rPr sz="2400" b="1" spc="-3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70E"/>
                </a:solidFill>
                <a:latin typeface="Arial"/>
                <a:cs typeface="Arial"/>
              </a:rPr>
              <a:t>duals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:</a:t>
            </a:r>
            <a:r>
              <a:rPr sz="2400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individuals</a:t>
            </a:r>
            <a:r>
              <a:rPr sz="2400" spc="4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who</a:t>
            </a:r>
            <a:r>
              <a:rPr sz="2400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have</a:t>
            </a:r>
            <a:r>
              <a:rPr sz="2400" spc="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Medicare</a:t>
            </a:r>
            <a:r>
              <a:rPr sz="2400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benefits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and</a:t>
            </a:r>
            <a:r>
              <a:rPr sz="2400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also</a:t>
            </a:r>
            <a:r>
              <a:rPr sz="2400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receive</a:t>
            </a:r>
            <a:r>
              <a:rPr sz="2400" spc="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full </a:t>
            </a:r>
            <a:r>
              <a:rPr sz="2400" spc="-65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Medicaid</a:t>
            </a:r>
            <a:r>
              <a:rPr sz="2400" spc="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benefits</a:t>
            </a:r>
            <a:endParaRPr sz="2400">
              <a:latin typeface="Arial"/>
              <a:cs typeface="Arial"/>
            </a:endParaRPr>
          </a:p>
          <a:p>
            <a:pPr marL="1041400" marR="5080" lvl="1" indent="-342900">
              <a:lnSpc>
                <a:spcPct val="100000"/>
              </a:lnSpc>
              <a:spcBef>
                <a:spcPts val="500"/>
              </a:spcBef>
              <a:buClr>
                <a:srgbClr val="FFD02F"/>
              </a:buClr>
              <a:buFont typeface="Arial"/>
              <a:buChar char="•"/>
              <a:tabLst>
                <a:tab pos="1040765" algn="l"/>
                <a:tab pos="1042035" algn="l"/>
              </a:tabLst>
            </a:pPr>
            <a:r>
              <a:rPr sz="2400" b="1" spc="-5" dirty="0">
                <a:solidFill>
                  <a:srgbClr val="00070E"/>
                </a:solidFill>
                <a:latin typeface="Arial"/>
                <a:cs typeface="Arial"/>
              </a:rPr>
              <a:t>Partial</a:t>
            </a:r>
            <a:r>
              <a:rPr sz="2400" b="1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70E"/>
                </a:solidFill>
                <a:latin typeface="Arial"/>
                <a:cs typeface="Arial"/>
              </a:rPr>
              <a:t>duals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:</a:t>
            </a:r>
            <a:r>
              <a:rPr sz="2400" spc="-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individuals</a:t>
            </a:r>
            <a:r>
              <a:rPr sz="2400" spc="5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who</a:t>
            </a:r>
            <a:r>
              <a:rPr sz="2400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have full</a:t>
            </a:r>
            <a:r>
              <a:rPr sz="2400" spc="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Medicare</a:t>
            </a:r>
            <a:r>
              <a:rPr sz="2400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benefits but</a:t>
            </a:r>
            <a:r>
              <a:rPr sz="2400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do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not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qualify </a:t>
            </a:r>
            <a:r>
              <a:rPr sz="2400" spc="-65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for full Medicaid</a:t>
            </a:r>
            <a:r>
              <a:rPr sz="2400" spc="3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because</a:t>
            </a:r>
            <a:r>
              <a:rPr sz="2400" spc="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their</a:t>
            </a:r>
            <a:r>
              <a:rPr sz="2400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income.</a:t>
            </a:r>
            <a:r>
              <a:rPr sz="2400" spc="-3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These individuals</a:t>
            </a:r>
            <a:r>
              <a:rPr sz="2400" spc="6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are</a:t>
            </a:r>
            <a:r>
              <a:rPr sz="2400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eligible</a:t>
            </a:r>
            <a:r>
              <a:rPr sz="2400" spc="5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for 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Medicare Advantage but not integrated plans like Medicaid Advantage 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70E"/>
                </a:solidFill>
                <a:latin typeface="Arial"/>
                <a:cs typeface="Arial"/>
              </a:rPr>
              <a:t>(UltraCare)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072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11365865" algn="l"/>
              </a:tabLst>
            </a:pPr>
            <a:r>
              <a:rPr sz="2800" spc="-10" dirty="0"/>
              <a:t>SPECIAL</a:t>
            </a:r>
            <a:r>
              <a:rPr sz="2800" spc="-105" dirty="0"/>
              <a:t> </a:t>
            </a:r>
            <a:r>
              <a:rPr sz="2800" spc="-10" dirty="0"/>
              <a:t>NEEDS</a:t>
            </a:r>
            <a:r>
              <a:rPr sz="2800" spc="10" dirty="0"/>
              <a:t> </a:t>
            </a:r>
            <a:r>
              <a:rPr sz="2800" spc="-10" dirty="0"/>
              <a:t>PLAN	</a:t>
            </a:r>
            <a:endParaRPr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072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11365865" algn="l"/>
              </a:tabLst>
            </a:pPr>
            <a:r>
              <a:rPr sz="2800" spc="-10" dirty="0"/>
              <a:t>CARE</a:t>
            </a:r>
            <a:r>
              <a:rPr sz="2800" spc="-5" dirty="0"/>
              <a:t> </a:t>
            </a:r>
            <a:r>
              <a:rPr sz="2800" spc="-10" dirty="0"/>
              <a:t>MANAGEMENT</a:t>
            </a:r>
            <a:r>
              <a:rPr sz="2800" dirty="0"/>
              <a:t> </a:t>
            </a:r>
            <a:r>
              <a:rPr sz="2800" spc="-15" dirty="0"/>
              <a:t>SERVICES</a:t>
            </a:r>
            <a:r>
              <a:rPr sz="2800" spc="-5" dirty="0"/>
              <a:t> </a:t>
            </a:r>
            <a:r>
              <a:rPr sz="2800" spc="-10" dirty="0"/>
              <a:t>FOR</a:t>
            </a:r>
            <a:r>
              <a:rPr sz="2800" spc="20" dirty="0"/>
              <a:t> </a:t>
            </a:r>
            <a:r>
              <a:rPr sz="2800" spc="-10" dirty="0"/>
              <a:t>MEDICARE</a:t>
            </a:r>
            <a:r>
              <a:rPr sz="2800" spc="10" dirty="0"/>
              <a:t> </a:t>
            </a:r>
            <a:r>
              <a:rPr sz="2800" spc="-10" dirty="0"/>
              <a:t>MEMBERS	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692281" y="1443266"/>
            <a:ext cx="7015480" cy="41719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5600" marR="9525" indent="-342900" algn="just">
              <a:lnSpc>
                <a:spcPts val="1939"/>
              </a:lnSpc>
              <a:spcBef>
                <a:spcPts val="345"/>
              </a:spcBef>
              <a:buChar char="•"/>
              <a:tabLst>
                <a:tab pos="355600" algn="l"/>
              </a:tabLst>
            </a:pP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MetroPlusHealth Care Management coordinates services </a:t>
            </a:r>
            <a:r>
              <a:rPr sz="1800" spc="-5" dirty="0">
                <a:solidFill>
                  <a:srgbClr val="00070E"/>
                </a:solidFill>
                <a:latin typeface="Arial"/>
                <a:cs typeface="Arial"/>
              </a:rPr>
              <a:t>to </a:t>
            </a: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meet </a:t>
            </a:r>
            <a:r>
              <a:rPr sz="1800" spc="-5" dirty="0">
                <a:solidFill>
                  <a:srgbClr val="00070E"/>
                </a:solidFill>
                <a:latin typeface="Arial"/>
                <a:cs typeface="Arial"/>
              </a:rPr>
              <a:t> the </a:t>
            </a: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medical, behavioral, psychosocial, and functional needs </a:t>
            </a:r>
            <a:r>
              <a:rPr sz="1800" spc="-5" dirty="0">
                <a:solidFill>
                  <a:srgbClr val="00070E"/>
                </a:solidFill>
                <a:latin typeface="Arial"/>
                <a:cs typeface="Arial"/>
              </a:rPr>
              <a:t>of </a:t>
            </a: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the </a:t>
            </a:r>
            <a:r>
              <a:rPr sz="1800" spc="-49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dual</a:t>
            </a:r>
            <a:r>
              <a:rPr sz="1800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eligible</a:t>
            </a:r>
            <a:r>
              <a:rPr sz="1800" spc="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members.</a:t>
            </a:r>
            <a:endParaRPr sz="1800">
              <a:latin typeface="Arial"/>
              <a:cs typeface="Arial"/>
            </a:endParaRPr>
          </a:p>
          <a:p>
            <a:pPr marL="355600" marR="91440" indent="-342900" algn="just">
              <a:lnSpc>
                <a:spcPts val="1939"/>
              </a:lnSpc>
              <a:spcBef>
                <a:spcPts val="1015"/>
              </a:spcBef>
              <a:buChar char="•"/>
              <a:tabLst>
                <a:tab pos="355600" algn="l"/>
              </a:tabLst>
            </a:pP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MetroPlusHealth Care Managers are either Registered Nurses or </a:t>
            </a:r>
            <a:r>
              <a:rPr sz="1800" spc="-49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70E"/>
                </a:solidFill>
                <a:latin typeface="Arial"/>
                <a:cs typeface="Arial"/>
              </a:rPr>
              <a:t>Social</a:t>
            </a:r>
            <a:r>
              <a:rPr sz="1800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70E"/>
                </a:solidFill>
                <a:latin typeface="Arial"/>
                <a:cs typeface="Arial"/>
              </a:rPr>
              <a:t>Workers</a:t>
            </a:r>
            <a:endParaRPr sz="1800">
              <a:latin typeface="Arial"/>
              <a:cs typeface="Arial"/>
            </a:endParaRPr>
          </a:p>
          <a:p>
            <a:pPr marL="355600" marR="5080" indent="-342900" algn="just">
              <a:lnSpc>
                <a:spcPts val="1939"/>
              </a:lnSpc>
              <a:spcBef>
                <a:spcPts val="1005"/>
              </a:spcBef>
              <a:buChar char="•"/>
              <a:tabLst>
                <a:tab pos="355600" algn="l"/>
              </a:tabLst>
            </a:pP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Medicare Advantage and UltraCare (MAP) members are assigned </a:t>
            </a:r>
            <a:r>
              <a:rPr sz="1800" spc="-49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70E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 Care</a:t>
            </a:r>
            <a:r>
              <a:rPr sz="1800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Manager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For</a:t>
            </a:r>
            <a:r>
              <a:rPr sz="1800" spc="-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00070E"/>
                </a:solidFill>
                <a:latin typeface="Arial"/>
                <a:cs typeface="Arial"/>
              </a:rPr>
              <a:t>MAP,</a:t>
            </a: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70E"/>
                </a:solidFill>
                <a:latin typeface="Arial"/>
                <a:cs typeface="Arial"/>
              </a:rPr>
              <a:t>the </a:t>
            </a: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Care Manager</a:t>
            </a:r>
            <a:r>
              <a:rPr sz="1800" spc="2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70E"/>
                </a:solidFill>
                <a:latin typeface="Arial"/>
                <a:cs typeface="Arial"/>
              </a:rPr>
              <a:t>is </a:t>
            </a: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always</a:t>
            </a:r>
            <a:r>
              <a:rPr sz="1800" spc="6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70E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 Registered</a:t>
            </a:r>
            <a:r>
              <a:rPr sz="1800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Nurse</a:t>
            </a:r>
            <a:endParaRPr sz="1800">
              <a:latin typeface="Arial"/>
              <a:cs typeface="Arial"/>
            </a:endParaRPr>
          </a:p>
          <a:p>
            <a:pPr marL="355600" marR="49530" indent="-342900">
              <a:lnSpc>
                <a:spcPts val="1939"/>
              </a:lnSpc>
              <a:spcBef>
                <a:spcPts val="125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00070E"/>
                </a:solidFill>
                <a:latin typeface="Arial"/>
                <a:cs typeface="Arial"/>
              </a:rPr>
              <a:t>Members </a:t>
            </a:r>
            <a:r>
              <a:rPr sz="1800" spc="-5" dirty="0">
                <a:solidFill>
                  <a:srgbClr val="00070E"/>
                </a:solidFill>
                <a:latin typeface="Arial"/>
                <a:cs typeface="Arial"/>
              </a:rPr>
              <a:t>are assessed using </a:t>
            </a:r>
            <a:r>
              <a:rPr sz="1800" dirty="0">
                <a:solidFill>
                  <a:srgbClr val="00070E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00070E"/>
                </a:solidFill>
                <a:latin typeface="Arial"/>
                <a:cs typeface="Arial"/>
              </a:rPr>
              <a:t>Health Risk </a:t>
            </a:r>
            <a:r>
              <a:rPr sz="1800" dirty="0">
                <a:solidFill>
                  <a:srgbClr val="00070E"/>
                </a:solidFill>
                <a:latin typeface="Arial"/>
                <a:cs typeface="Arial"/>
              </a:rPr>
              <a:t>Assessment (HRA) </a:t>
            </a:r>
            <a:r>
              <a:rPr sz="1800" spc="-49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for Medicare Advantage and </a:t>
            </a:r>
            <a:r>
              <a:rPr sz="1800" spc="-5" dirty="0">
                <a:solidFill>
                  <a:srgbClr val="00070E"/>
                </a:solidFill>
                <a:latin typeface="Arial"/>
                <a:cs typeface="Arial"/>
              </a:rPr>
              <a:t>the </a:t>
            </a: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Uniform Assessment System </a:t>
            </a:r>
            <a:r>
              <a:rPr sz="1800" spc="-5" dirty="0">
                <a:solidFill>
                  <a:srgbClr val="00070E"/>
                </a:solidFill>
                <a:latin typeface="Arial"/>
                <a:cs typeface="Arial"/>
              </a:rPr>
              <a:t> (UAS-NY) </a:t>
            </a: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for</a:t>
            </a:r>
            <a:r>
              <a:rPr sz="180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the</a:t>
            </a:r>
            <a:r>
              <a:rPr sz="1800" spc="-5" dirty="0">
                <a:solidFill>
                  <a:srgbClr val="00070E"/>
                </a:solidFill>
                <a:latin typeface="Arial"/>
                <a:cs typeface="Arial"/>
              </a:rPr>
              <a:t> Ultracare</a:t>
            </a:r>
            <a:r>
              <a:rPr sz="1800" spc="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members</a:t>
            </a:r>
            <a:endParaRPr sz="1800">
              <a:latin typeface="Arial"/>
              <a:cs typeface="Arial"/>
            </a:endParaRPr>
          </a:p>
          <a:p>
            <a:pPr marL="355600" marR="111760" indent="-342900">
              <a:lnSpc>
                <a:spcPts val="1939"/>
              </a:lnSpc>
              <a:spcBef>
                <a:spcPts val="101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Following</a:t>
            </a:r>
            <a:r>
              <a:rPr sz="1800" spc="5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the</a:t>
            </a:r>
            <a:r>
              <a:rPr sz="1800" spc="-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assessment,</a:t>
            </a:r>
            <a:r>
              <a:rPr sz="180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70E"/>
                </a:solidFill>
                <a:latin typeface="Arial"/>
                <a:cs typeface="Arial"/>
              </a:rPr>
              <a:t>an</a:t>
            </a:r>
            <a:r>
              <a:rPr sz="1800" spc="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individualized</a:t>
            </a:r>
            <a:r>
              <a:rPr sz="1800" spc="2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care</a:t>
            </a:r>
            <a:r>
              <a:rPr sz="1800" spc="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plan</a:t>
            </a:r>
            <a:r>
              <a:rPr sz="1800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(ICP) is </a:t>
            </a:r>
            <a:r>
              <a:rPr sz="1800" spc="-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developed</a:t>
            </a:r>
            <a:r>
              <a:rPr sz="1800" spc="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with</a:t>
            </a:r>
            <a:r>
              <a:rPr sz="1800" spc="4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participation</a:t>
            </a:r>
            <a:r>
              <a:rPr sz="1800" spc="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70E"/>
                </a:solidFill>
                <a:latin typeface="Arial"/>
                <a:cs typeface="Arial"/>
              </a:rPr>
              <a:t>of the</a:t>
            </a: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070E"/>
                </a:solidFill>
                <a:latin typeface="Arial"/>
                <a:cs typeface="Arial"/>
              </a:rPr>
              <a:t>Member,</a:t>
            </a:r>
            <a:r>
              <a:rPr sz="1800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Care</a:t>
            </a:r>
            <a:r>
              <a:rPr sz="1800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00070E"/>
                </a:solidFill>
                <a:latin typeface="Arial"/>
                <a:cs typeface="Arial"/>
              </a:rPr>
              <a:t>Manager,</a:t>
            </a:r>
            <a:r>
              <a:rPr sz="1800" spc="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00070E"/>
                </a:solidFill>
                <a:latin typeface="Arial"/>
                <a:cs typeface="Arial"/>
              </a:rPr>
              <a:t>PCP, </a:t>
            </a:r>
            <a:r>
              <a:rPr sz="1800" spc="-484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Behavioral</a:t>
            </a:r>
            <a:r>
              <a:rPr sz="1800" spc="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Health</a:t>
            </a:r>
            <a:r>
              <a:rPr sz="1800" spc="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00070E"/>
                </a:solidFill>
                <a:latin typeface="Arial"/>
                <a:cs typeface="Arial"/>
              </a:rPr>
              <a:t>provider,</a:t>
            </a:r>
            <a:r>
              <a:rPr sz="1800" spc="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and</a:t>
            </a:r>
            <a:r>
              <a:rPr sz="1800" spc="-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others</a:t>
            </a:r>
            <a:r>
              <a:rPr sz="1800" spc="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70E"/>
                </a:solidFill>
                <a:latin typeface="Arial"/>
                <a:cs typeface="Arial"/>
              </a:rPr>
              <a:t>as</a:t>
            </a:r>
            <a:r>
              <a:rPr sz="180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70E"/>
                </a:solidFill>
                <a:latin typeface="Arial"/>
                <a:cs typeface="Arial"/>
              </a:rPr>
              <a:t>needed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746" y="1433488"/>
            <a:ext cx="3907497" cy="431590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072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11365865" algn="l"/>
              </a:tabLst>
            </a:pPr>
            <a:r>
              <a:rPr sz="2800" spc="-5" dirty="0"/>
              <a:t>WHO</a:t>
            </a:r>
            <a:r>
              <a:rPr sz="2800" spc="-165" dirty="0"/>
              <a:t> </a:t>
            </a:r>
            <a:r>
              <a:rPr sz="2800" spc="-10" dirty="0"/>
              <a:t>ARE</a:t>
            </a:r>
            <a:r>
              <a:rPr sz="2800" spc="-40" dirty="0"/>
              <a:t> </a:t>
            </a:r>
            <a:r>
              <a:rPr sz="2800" spc="-10" dirty="0"/>
              <a:t>THE</a:t>
            </a:r>
            <a:r>
              <a:rPr sz="2800" spc="5" dirty="0"/>
              <a:t> </a:t>
            </a:r>
            <a:r>
              <a:rPr sz="2800" spc="-10" dirty="0"/>
              <a:t>INTERDISCIPLINARY</a:t>
            </a:r>
            <a:r>
              <a:rPr sz="2800" spc="-55" dirty="0"/>
              <a:t> </a:t>
            </a:r>
            <a:r>
              <a:rPr sz="2800" spc="-10" dirty="0"/>
              <a:t>TEAM</a:t>
            </a:r>
            <a:r>
              <a:rPr sz="2800" spc="20" dirty="0"/>
              <a:t> </a:t>
            </a:r>
            <a:r>
              <a:rPr sz="2800" spc="-5" dirty="0"/>
              <a:t>(ICT)</a:t>
            </a:r>
            <a:r>
              <a:rPr sz="2800" spc="5" dirty="0"/>
              <a:t> </a:t>
            </a:r>
            <a:r>
              <a:rPr sz="2800" spc="-10" dirty="0"/>
              <a:t>MEMBERS	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44478" y="1351280"/>
            <a:ext cx="11020425" cy="429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12573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  <a:tab pos="2467610" algn="l"/>
              </a:tabLst>
            </a:pP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The</a:t>
            </a:r>
            <a:r>
              <a:rPr sz="2000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ICT</a:t>
            </a:r>
            <a:r>
              <a:rPr sz="2000" spc="-3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functions</a:t>
            </a:r>
            <a:r>
              <a:rPr sz="2000" spc="-3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as</a:t>
            </a:r>
            <a:r>
              <a:rPr sz="2000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a 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multidisciplinary</a:t>
            </a:r>
            <a:r>
              <a:rPr sz="2000" spc="-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team</a:t>
            </a:r>
            <a:r>
              <a:rPr sz="2000" spc="-2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to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 support</a:t>
            </a:r>
            <a:r>
              <a:rPr sz="2000" spc="-4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the</a:t>
            </a:r>
            <a:r>
              <a:rPr sz="2000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member</a:t>
            </a:r>
            <a:r>
              <a:rPr sz="2000" spc="-3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to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improve</a:t>
            </a:r>
            <a:r>
              <a:rPr sz="2000" spc="-2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the</a:t>
            </a:r>
            <a:r>
              <a:rPr sz="2000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members’ </a:t>
            </a:r>
            <a:r>
              <a:rPr sz="2000" spc="-54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health</a:t>
            </a:r>
            <a:r>
              <a:rPr sz="2000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conditions.	The</a:t>
            </a:r>
            <a:r>
              <a:rPr sz="2000" spc="-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member</a:t>
            </a:r>
            <a:r>
              <a:rPr sz="2000" spc="-4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is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 the</a:t>
            </a:r>
            <a:r>
              <a:rPr sz="2000" spc="-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central</a:t>
            </a:r>
            <a:r>
              <a:rPr sz="2000" spc="-3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focus</a:t>
            </a:r>
            <a:r>
              <a:rPr sz="2000" spc="-3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of</a:t>
            </a:r>
            <a:r>
              <a:rPr sz="2000" spc="-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the</a:t>
            </a:r>
            <a:r>
              <a:rPr sz="2000" spc="-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team.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070E"/>
              </a:buClr>
              <a:buFont typeface="Arial"/>
              <a:buChar char="•"/>
            </a:pPr>
            <a:endParaRPr sz="205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4965" algn="l"/>
                <a:tab pos="356235" algn="l"/>
              </a:tabLst>
            </a:pP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purpose</a:t>
            </a:r>
            <a:r>
              <a:rPr sz="2000" spc="-4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of</a:t>
            </a:r>
            <a:r>
              <a:rPr sz="2000" spc="-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the</a:t>
            </a:r>
            <a:r>
              <a:rPr sz="2000" spc="-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ICT</a:t>
            </a:r>
            <a:r>
              <a:rPr sz="2000" spc="-6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is to:</a:t>
            </a:r>
            <a:endParaRPr sz="2000">
              <a:latin typeface="Arial"/>
              <a:cs typeface="Arial"/>
            </a:endParaRPr>
          </a:p>
          <a:p>
            <a:pPr marL="1040765" lvl="1" indent="-343535">
              <a:lnSpc>
                <a:spcPct val="100000"/>
              </a:lnSpc>
              <a:buClr>
                <a:srgbClr val="FFD02F"/>
              </a:buClr>
              <a:buChar char="•"/>
              <a:tabLst>
                <a:tab pos="1040765" algn="l"/>
                <a:tab pos="1041400" algn="l"/>
              </a:tabLst>
            </a:pP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Assist</a:t>
            </a:r>
            <a:r>
              <a:rPr sz="2000" spc="-3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the</a:t>
            </a:r>
            <a:r>
              <a:rPr sz="2000" spc="-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member</a:t>
            </a:r>
            <a:r>
              <a:rPr sz="2000" spc="-4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with</a:t>
            </a:r>
            <a:r>
              <a:rPr sz="2000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care</a:t>
            </a:r>
            <a:r>
              <a:rPr sz="2000" spc="-4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coordination</a:t>
            </a:r>
            <a:endParaRPr sz="2000">
              <a:latin typeface="Arial"/>
              <a:cs typeface="Arial"/>
            </a:endParaRPr>
          </a:p>
          <a:p>
            <a:pPr marL="1040765" marR="327660" lvl="1" indent="-342900">
              <a:lnSpc>
                <a:spcPct val="100000"/>
              </a:lnSpc>
              <a:buClr>
                <a:srgbClr val="FFD02F"/>
              </a:buClr>
              <a:buChar char="•"/>
              <a:tabLst>
                <a:tab pos="1040765" algn="l"/>
                <a:tab pos="1041400" algn="l"/>
              </a:tabLst>
            </a:pP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Assist</a:t>
            </a:r>
            <a:r>
              <a:rPr sz="2000" spc="-2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the</a:t>
            </a:r>
            <a:r>
              <a:rPr sz="2000" spc="-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member</a:t>
            </a:r>
            <a:r>
              <a:rPr sz="2000" spc="-3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with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managing</a:t>
            </a:r>
            <a:r>
              <a:rPr sz="2000" spc="-3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transitions</a:t>
            </a:r>
            <a:r>
              <a:rPr sz="2000" spc="-3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of</a:t>
            </a:r>
            <a:r>
              <a:rPr sz="2000" spc="-2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care</a:t>
            </a:r>
            <a:r>
              <a:rPr sz="2000" spc="-3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after</a:t>
            </a:r>
            <a:r>
              <a:rPr sz="2000" spc="-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an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acute</a:t>
            </a:r>
            <a:r>
              <a:rPr sz="2000" spc="-3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care</a:t>
            </a:r>
            <a:r>
              <a:rPr sz="2000" spc="-3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admission,</a:t>
            </a:r>
            <a:r>
              <a:rPr sz="2000" spc="-3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or </a:t>
            </a:r>
            <a:r>
              <a:rPr sz="2000" spc="-54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discharge</a:t>
            </a:r>
            <a:r>
              <a:rPr sz="2000" spc="-4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from</a:t>
            </a:r>
            <a:r>
              <a:rPr sz="2000" spc="-3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rehab</a:t>
            </a:r>
            <a:r>
              <a:rPr sz="2000" spc="-2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070E"/>
                </a:solidFill>
                <a:latin typeface="Arial"/>
                <a:cs typeface="Arial"/>
              </a:rPr>
              <a:t>facility,</a:t>
            </a:r>
            <a:r>
              <a:rPr sz="2000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skilled</a:t>
            </a:r>
            <a:r>
              <a:rPr sz="2000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nursing</a:t>
            </a:r>
            <a:r>
              <a:rPr sz="2000" spc="-3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facility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from</a:t>
            </a:r>
            <a:r>
              <a:rPr sz="2000" spc="-3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home</a:t>
            </a:r>
            <a:r>
              <a:rPr sz="2000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care</a:t>
            </a:r>
            <a:r>
              <a:rPr sz="2000" spc="-4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services</a:t>
            </a:r>
            <a:endParaRPr sz="2000">
              <a:latin typeface="Arial"/>
              <a:cs typeface="Arial"/>
            </a:endParaRPr>
          </a:p>
          <a:p>
            <a:pPr marL="1041400" lvl="1" indent="-343535">
              <a:lnSpc>
                <a:spcPts val="2400"/>
              </a:lnSpc>
              <a:buClr>
                <a:srgbClr val="FFD02F"/>
              </a:buClr>
              <a:buChar char="•"/>
              <a:tabLst>
                <a:tab pos="1040765" algn="l"/>
                <a:tab pos="1042035" algn="l"/>
              </a:tabLst>
            </a:pP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Mediate</a:t>
            </a:r>
            <a:r>
              <a:rPr sz="2000" spc="-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identified</a:t>
            </a:r>
            <a:r>
              <a:rPr sz="2000" spc="-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barriers</a:t>
            </a:r>
            <a:r>
              <a:rPr sz="2000" spc="-3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to</a:t>
            </a:r>
            <a:r>
              <a:rPr sz="2000" spc="-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care</a:t>
            </a:r>
            <a:endParaRPr sz="2000">
              <a:latin typeface="Arial"/>
              <a:cs typeface="Arial"/>
            </a:endParaRPr>
          </a:p>
          <a:p>
            <a:pPr marL="1041400" marR="5080" lvl="1" indent="-342900">
              <a:lnSpc>
                <a:spcPct val="100000"/>
              </a:lnSpc>
              <a:spcBef>
                <a:spcPts val="5"/>
              </a:spcBef>
              <a:buClr>
                <a:srgbClr val="FFD02F"/>
              </a:buClr>
              <a:buChar char="•"/>
              <a:tabLst>
                <a:tab pos="1040765" algn="l"/>
                <a:tab pos="1042035" algn="l"/>
              </a:tabLst>
            </a:pP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Facilitate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and</a:t>
            </a:r>
            <a:r>
              <a:rPr sz="2000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coordinate</a:t>
            </a:r>
            <a:r>
              <a:rPr sz="2000" spc="-5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the course</a:t>
            </a:r>
            <a:r>
              <a:rPr sz="2000" spc="-5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of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 treatment</a:t>
            </a:r>
            <a:r>
              <a:rPr sz="2000" spc="-4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prescribed</a:t>
            </a:r>
            <a:r>
              <a:rPr sz="2000" spc="-3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by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the</a:t>
            </a:r>
            <a:r>
              <a:rPr sz="2000" spc="-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00070E"/>
                </a:solidFill>
                <a:latin typeface="Arial"/>
                <a:cs typeface="Arial"/>
              </a:rPr>
              <a:t>PCP,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Specialist</a:t>
            </a:r>
            <a:r>
              <a:rPr sz="2000" spc="-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or</a:t>
            </a:r>
            <a:r>
              <a:rPr sz="2000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BH </a:t>
            </a:r>
            <a:r>
              <a:rPr sz="2000" spc="-54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provider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FFD02F"/>
              </a:buClr>
              <a:buFont typeface="Arial"/>
              <a:buChar char="•"/>
            </a:pPr>
            <a:endParaRPr sz="2050">
              <a:latin typeface="Arial"/>
              <a:cs typeface="Arial"/>
            </a:endParaRPr>
          </a:p>
          <a:p>
            <a:pPr marL="354965" marR="163195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While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the</a:t>
            </a:r>
            <a:r>
              <a:rPr sz="2000" spc="-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core</a:t>
            </a:r>
            <a:r>
              <a:rPr sz="2000" spc="-3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members</a:t>
            </a:r>
            <a:r>
              <a:rPr sz="2000" spc="-3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of</a:t>
            </a:r>
            <a:r>
              <a:rPr sz="2000" spc="-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the</a:t>
            </a:r>
            <a:r>
              <a:rPr sz="2000" spc="-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ICT</a:t>
            </a:r>
            <a:r>
              <a:rPr sz="2000" spc="-4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are</a:t>
            </a:r>
            <a:r>
              <a:rPr sz="2000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the</a:t>
            </a:r>
            <a:r>
              <a:rPr sz="2000" spc="-15" dirty="0">
                <a:solidFill>
                  <a:srgbClr val="00070E"/>
                </a:solidFill>
                <a:latin typeface="Arial"/>
                <a:cs typeface="Arial"/>
              </a:rPr>
              <a:t> member,</a:t>
            </a:r>
            <a:r>
              <a:rPr sz="2000" spc="-5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care</a:t>
            </a:r>
            <a:r>
              <a:rPr sz="2000" spc="-3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070E"/>
                </a:solidFill>
                <a:latin typeface="Arial"/>
                <a:cs typeface="Arial"/>
              </a:rPr>
              <a:t>manager,</a:t>
            </a:r>
            <a:r>
              <a:rPr sz="2000" spc="-4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and</a:t>
            </a:r>
            <a:r>
              <a:rPr sz="2000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00070E"/>
                </a:solidFill>
                <a:latin typeface="Arial"/>
                <a:cs typeface="Arial"/>
              </a:rPr>
              <a:t>PCP,</a:t>
            </a:r>
            <a:r>
              <a:rPr sz="2000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BH</a:t>
            </a:r>
            <a:r>
              <a:rPr sz="2000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provider</a:t>
            </a:r>
            <a:r>
              <a:rPr sz="2000" spc="-2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(as </a:t>
            </a:r>
            <a:r>
              <a:rPr sz="2000" spc="-54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applicable), 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other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members such as the pharmacist, physical therapist, specialist, etc. </a:t>
            </a:r>
            <a:r>
              <a:rPr sz="2000" spc="5" dirty="0">
                <a:solidFill>
                  <a:srgbClr val="00070E"/>
                </a:solidFill>
                <a:latin typeface="Arial"/>
                <a:cs typeface="Arial"/>
              </a:rPr>
              <a:t>can </a:t>
            </a:r>
            <a:r>
              <a:rPr sz="2000" spc="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participate</a:t>
            </a:r>
            <a:r>
              <a:rPr sz="2000" spc="-3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as</a:t>
            </a:r>
            <a:r>
              <a:rPr sz="2000" spc="-2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needed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  <a:tabLst>
                <a:tab pos="11365865" algn="l"/>
              </a:tabLst>
            </a:pPr>
            <a:r>
              <a:rPr spc="-60" dirty="0"/>
              <a:t>WHAT</a:t>
            </a:r>
            <a:r>
              <a:rPr spc="-80" dirty="0"/>
              <a:t> </a:t>
            </a:r>
            <a:r>
              <a:rPr spc="-5" dirty="0"/>
              <a:t>IS</a:t>
            </a:r>
            <a:r>
              <a:rPr spc="-195" dirty="0"/>
              <a:t> </a:t>
            </a:r>
            <a:r>
              <a:rPr dirty="0"/>
              <a:t>A</a:t>
            </a:r>
            <a:r>
              <a:rPr spc="-200" dirty="0"/>
              <a:t> </a:t>
            </a:r>
            <a:r>
              <a:rPr dirty="0"/>
              <a:t>PLAN</a:t>
            </a:r>
            <a:r>
              <a:rPr spc="-15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CARE	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894588" y="1501749"/>
            <a:ext cx="10450195" cy="3988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Care</a:t>
            </a:r>
            <a:r>
              <a:rPr sz="2000" spc="-3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Plans identify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member-specific</a:t>
            </a:r>
            <a:r>
              <a:rPr sz="2000" spc="-3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goals</a:t>
            </a:r>
            <a:r>
              <a:rPr sz="2000" spc="-2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that</a:t>
            </a:r>
            <a:r>
              <a:rPr sz="2000" spc="-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address</a:t>
            </a:r>
            <a:r>
              <a:rPr sz="2000" spc="-3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the</a:t>
            </a:r>
            <a:r>
              <a:rPr sz="2000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070E"/>
                </a:solidFill>
                <a:latin typeface="Arial"/>
                <a:cs typeface="Arial"/>
              </a:rPr>
              <a:t>member’s</a:t>
            </a:r>
            <a:r>
              <a:rPr sz="2000" spc="-3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needs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070E"/>
              </a:buClr>
              <a:buFont typeface="Arial"/>
              <a:buChar char="•"/>
            </a:pPr>
            <a:endParaRPr sz="205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The</a:t>
            </a:r>
            <a:r>
              <a:rPr sz="2000" spc="-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Individualized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Care</a:t>
            </a:r>
            <a:r>
              <a:rPr sz="2000" spc="-3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Plan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(ICP)</a:t>
            </a:r>
            <a:r>
              <a:rPr sz="2000" spc="-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addresses</a:t>
            </a:r>
            <a:r>
              <a:rPr sz="2000" spc="-5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the</a:t>
            </a:r>
            <a:r>
              <a:rPr sz="2000" spc="-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following:</a:t>
            </a:r>
            <a:endParaRPr sz="2000">
              <a:latin typeface="Arial"/>
              <a:cs typeface="Arial"/>
            </a:endParaRPr>
          </a:p>
          <a:p>
            <a:pPr marL="1040765" lvl="1" indent="-343535">
              <a:lnSpc>
                <a:spcPct val="100000"/>
              </a:lnSpc>
              <a:buClr>
                <a:srgbClr val="FFD02F"/>
              </a:buClr>
              <a:buChar char="•"/>
              <a:tabLst>
                <a:tab pos="1040765" algn="l"/>
                <a:tab pos="1041400" algn="l"/>
              </a:tabLst>
            </a:pP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Short-</a:t>
            </a:r>
            <a:r>
              <a:rPr sz="2000" spc="-3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and</a:t>
            </a:r>
            <a:r>
              <a:rPr sz="2000" spc="-2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long-term</a:t>
            </a:r>
            <a:r>
              <a:rPr sz="2000" spc="-5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goals</a:t>
            </a:r>
            <a:endParaRPr sz="2000">
              <a:latin typeface="Arial"/>
              <a:cs typeface="Arial"/>
            </a:endParaRPr>
          </a:p>
          <a:p>
            <a:pPr marL="1040765" lvl="1" indent="-343535">
              <a:lnSpc>
                <a:spcPct val="100000"/>
              </a:lnSpc>
              <a:buClr>
                <a:srgbClr val="FFD02F"/>
              </a:buClr>
              <a:buChar char="•"/>
              <a:tabLst>
                <a:tab pos="1040765" algn="l"/>
                <a:tab pos="1041400" algn="l"/>
              </a:tabLst>
            </a:pP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Issues</a:t>
            </a:r>
            <a:r>
              <a:rPr sz="2000" spc="-4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identified</a:t>
            </a:r>
            <a:r>
              <a:rPr sz="2000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in</a:t>
            </a:r>
            <a:r>
              <a:rPr sz="2000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the</a:t>
            </a:r>
            <a:r>
              <a:rPr sz="2000" spc="-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annual</a:t>
            </a:r>
            <a:r>
              <a:rPr sz="2000" spc="-2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assessment</a:t>
            </a:r>
            <a:endParaRPr sz="2000">
              <a:latin typeface="Arial"/>
              <a:cs typeface="Arial"/>
            </a:endParaRPr>
          </a:p>
          <a:p>
            <a:pPr marL="1040765" lvl="1" indent="-343535">
              <a:lnSpc>
                <a:spcPct val="100000"/>
              </a:lnSpc>
              <a:buClr>
                <a:srgbClr val="FFD02F"/>
              </a:buClr>
              <a:buChar char="•"/>
              <a:tabLst>
                <a:tab pos="1040765" algn="l"/>
                <a:tab pos="1041400" algn="l"/>
              </a:tabLst>
            </a:pP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Gaps</a:t>
            </a:r>
            <a:r>
              <a:rPr sz="2000" spc="-4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in</a:t>
            </a:r>
            <a:r>
              <a:rPr sz="2000" spc="-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care</a:t>
            </a:r>
            <a:endParaRPr sz="2000">
              <a:latin typeface="Arial"/>
              <a:cs typeface="Arial"/>
            </a:endParaRPr>
          </a:p>
          <a:p>
            <a:pPr marL="1040765" lvl="1" indent="-343535">
              <a:lnSpc>
                <a:spcPct val="100000"/>
              </a:lnSpc>
              <a:buClr>
                <a:srgbClr val="FFD02F"/>
              </a:buClr>
              <a:buChar char="•"/>
              <a:tabLst>
                <a:tab pos="1040765" algn="l"/>
                <a:tab pos="1041400" algn="l"/>
              </a:tabLst>
            </a:pP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Medication</a:t>
            </a:r>
            <a:r>
              <a:rPr sz="2000" spc="-4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reconciliation/review</a:t>
            </a:r>
            <a:endParaRPr sz="2000">
              <a:latin typeface="Arial"/>
              <a:cs typeface="Arial"/>
            </a:endParaRPr>
          </a:p>
          <a:p>
            <a:pPr marL="1040765" lvl="1" indent="-343535">
              <a:lnSpc>
                <a:spcPct val="100000"/>
              </a:lnSpc>
              <a:buClr>
                <a:srgbClr val="FFD02F"/>
              </a:buClr>
              <a:buChar char="•"/>
              <a:tabLst>
                <a:tab pos="1040765" algn="l"/>
                <a:tab pos="1041400" algn="l"/>
              </a:tabLst>
            </a:pP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Educational</a:t>
            </a:r>
            <a:r>
              <a:rPr sz="2000" spc="-3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needs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FFD02F"/>
              </a:buClr>
              <a:buFont typeface="Arial"/>
              <a:buChar char="•"/>
            </a:pPr>
            <a:endParaRPr sz="2050"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For </a:t>
            </a:r>
            <a:r>
              <a:rPr sz="2000" spc="-65" dirty="0">
                <a:solidFill>
                  <a:srgbClr val="00070E"/>
                </a:solidFill>
                <a:latin typeface="Arial"/>
                <a:cs typeface="Arial"/>
              </a:rPr>
              <a:t>MAP,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the individualized care plan considers other elements such as residential setting </a:t>
            </a:r>
            <a:r>
              <a:rPr sz="2000" spc="-54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and</a:t>
            </a:r>
            <a:r>
              <a:rPr sz="2000" spc="-3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supports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070E"/>
              </a:buClr>
              <a:buFont typeface="Arial"/>
              <a:buChar char="•"/>
            </a:pPr>
            <a:endParaRPr sz="205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The</a:t>
            </a:r>
            <a:r>
              <a:rPr sz="2000" spc="-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individualized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care</a:t>
            </a:r>
            <a:r>
              <a:rPr sz="2000" spc="-3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plans</a:t>
            </a:r>
            <a:r>
              <a:rPr sz="2000" spc="-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are</a:t>
            </a:r>
            <a:r>
              <a:rPr sz="2000" spc="-3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shared</a:t>
            </a:r>
            <a:r>
              <a:rPr sz="2000" spc="-3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with</a:t>
            </a:r>
            <a:r>
              <a:rPr sz="2000" spc="-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the</a:t>
            </a:r>
            <a:r>
              <a:rPr sz="2000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member</a:t>
            </a:r>
            <a:r>
              <a:rPr sz="2000" spc="-2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the</a:t>
            </a:r>
            <a:r>
              <a:rPr sz="2000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70E"/>
                </a:solidFill>
                <a:latin typeface="Arial"/>
                <a:cs typeface="Arial"/>
              </a:rPr>
              <a:t>provider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  <a:tabLst>
                <a:tab pos="11365865" algn="l"/>
              </a:tabLst>
            </a:pPr>
            <a:r>
              <a:rPr spc="-40" dirty="0"/>
              <a:t>HEALTH</a:t>
            </a:r>
            <a:r>
              <a:rPr spc="-35" dirty="0"/>
              <a:t> </a:t>
            </a:r>
            <a:r>
              <a:rPr dirty="0"/>
              <a:t>RISK</a:t>
            </a:r>
            <a:r>
              <a:rPr spc="-200" dirty="0"/>
              <a:t> </a:t>
            </a:r>
            <a:r>
              <a:rPr dirty="0"/>
              <a:t>ASSESSMENT</a:t>
            </a:r>
            <a:r>
              <a:rPr spc="-75" dirty="0"/>
              <a:t> </a:t>
            </a:r>
            <a:r>
              <a:rPr spc="-5" dirty="0"/>
              <a:t>(HRA)	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028700" y="1524000"/>
            <a:ext cx="10134600" cy="33504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165" marR="38354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70E"/>
                </a:solidFill>
                <a:latin typeface="Arial"/>
                <a:cs typeface="Arial"/>
              </a:rPr>
              <a:t>The health</a:t>
            </a:r>
            <a:r>
              <a:rPr sz="2400" b="1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70E"/>
                </a:solidFill>
                <a:latin typeface="Arial"/>
                <a:cs typeface="Arial"/>
              </a:rPr>
              <a:t>risk assessment</a:t>
            </a:r>
            <a:r>
              <a:rPr sz="2400" b="1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70E"/>
                </a:solidFill>
                <a:latin typeface="Arial"/>
                <a:cs typeface="Arial"/>
              </a:rPr>
              <a:t>(HRA)</a:t>
            </a:r>
            <a:r>
              <a:rPr sz="2400" b="1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70E"/>
                </a:solidFill>
                <a:latin typeface="Arial"/>
                <a:cs typeface="Arial"/>
              </a:rPr>
              <a:t>is</a:t>
            </a:r>
            <a:r>
              <a:rPr sz="2400" b="1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70E"/>
                </a:solidFill>
                <a:latin typeface="Arial"/>
                <a:cs typeface="Arial"/>
              </a:rPr>
              <a:t>an</a:t>
            </a:r>
            <a:r>
              <a:rPr sz="2400" b="1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70E"/>
                </a:solidFill>
                <a:latin typeface="Arial"/>
                <a:cs typeface="Arial"/>
              </a:rPr>
              <a:t>objective</a:t>
            </a:r>
            <a:r>
              <a:rPr sz="2400" b="1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70E"/>
                </a:solidFill>
                <a:latin typeface="Arial"/>
                <a:cs typeface="Arial"/>
              </a:rPr>
              <a:t>tool used</a:t>
            </a:r>
            <a:r>
              <a:rPr sz="2400" b="1" spc="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70E"/>
                </a:solidFill>
                <a:latin typeface="Arial"/>
                <a:cs typeface="Arial"/>
              </a:rPr>
              <a:t>to</a:t>
            </a:r>
            <a:r>
              <a:rPr sz="2400" b="1" spc="-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70E"/>
                </a:solidFill>
                <a:latin typeface="Arial"/>
                <a:cs typeface="Arial"/>
              </a:rPr>
              <a:t>collect </a:t>
            </a:r>
            <a:r>
              <a:rPr sz="2400" b="1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70E"/>
                </a:solidFill>
                <a:latin typeface="Arial"/>
                <a:cs typeface="Arial"/>
              </a:rPr>
              <a:t>information on </a:t>
            </a:r>
            <a:r>
              <a:rPr sz="2400" b="1" dirty="0">
                <a:solidFill>
                  <a:srgbClr val="00070E"/>
                </a:solidFill>
                <a:latin typeface="Arial"/>
                <a:cs typeface="Arial"/>
              </a:rPr>
              <a:t>a </a:t>
            </a:r>
            <a:r>
              <a:rPr sz="2400" b="1" spc="-5" dirty="0">
                <a:solidFill>
                  <a:srgbClr val="00070E"/>
                </a:solidFill>
                <a:latin typeface="Arial"/>
                <a:cs typeface="Arial"/>
              </a:rPr>
              <a:t>beneficiary’s health status, health risk factors, social </a:t>
            </a:r>
            <a:r>
              <a:rPr sz="2400" b="1" spc="-65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70E"/>
                </a:solidFill>
                <a:latin typeface="Arial"/>
                <a:cs typeface="Arial"/>
              </a:rPr>
              <a:t>determinants</a:t>
            </a:r>
            <a:r>
              <a:rPr sz="2400" b="1" spc="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70E"/>
                </a:solidFill>
                <a:latin typeface="Arial"/>
                <a:cs typeface="Arial"/>
              </a:rPr>
              <a:t>of health,</a:t>
            </a:r>
            <a:r>
              <a:rPr sz="2400" b="1" spc="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70E"/>
                </a:solidFill>
                <a:latin typeface="Arial"/>
                <a:cs typeface="Arial"/>
              </a:rPr>
              <a:t>and</a:t>
            </a:r>
            <a:r>
              <a:rPr sz="2400" b="1" spc="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70E"/>
                </a:solidFill>
                <a:latin typeface="Arial"/>
                <a:cs typeface="Arial"/>
              </a:rPr>
              <a:t>functions</a:t>
            </a:r>
            <a:r>
              <a:rPr sz="2400" b="1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70E"/>
                </a:solidFill>
                <a:latin typeface="Arial"/>
                <a:cs typeface="Arial"/>
              </a:rPr>
              <a:t>of daily</a:t>
            </a:r>
            <a:r>
              <a:rPr sz="2400" b="1" spc="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70E"/>
                </a:solidFill>
                <a:latin typeface="Arial"/>
                <a:cs typeface="Arial"/>
              </a:rPr>
              <a:t>living</a:t>
            </a:r>
            <a:endParaRPr sz="2400" dirty="0">
              <a:latin typeface="Arial"/>
              <a:cs typeface="Arial"/>
            </a:endParaRPr>
          </a:p>
          <a:p>
            <a:pPr marL="793750" marR="5080" indent="-314960">
              <a:lnSpc>
                <a:spcPct val="100000"/>
              </a:lnSpc>
              <a:spcBef>
                <a:spcPts val="1115"/>
              </a:spcBef>
              <a:buClr>
                <a:srgbClr val="FFCF30"/>
              </a:buClr>
              <a:buFont typeface="Symbol"/>
              <a:buChar char=""/>
              <a:tabLst>
                <a:tab pos="793750" algn="l"/>
                <a:tab pos="794385" algn="l"/>
              </a:tabLst>
            </a:pPr>
            <a:r>
              <a:rPr sz="2200" spc="-5" dirty="0">
                <a:solidFill>
                  <a:srgbClr val="00070E"/>
                </a:solidFill>
                <a:latin typeface="Arial"/>
                <a:cs typeface="Arial"/>
              </a:rPr>
              <a:t>Social</a:t>
            </a:r>
            <a:r>
              <a:rPr sz="2200" spc="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070E"/>
                </a:solidFill>
                <a:latin typeface="Arial"/>
                <a:cs typeface="Arial"/>
              </a:rPr>
              <a:t>determinants</a:t>
            </a:r>
            <a:r>
              <a:rPr sz="2200" spc="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070E"/>
                </a:solidFill>
                <a:latin typeface="Arial"/>
                <a:cs typeface="Arial"/>
              </a:rPr>
              <a:t>of</a:t>
            </a:r>
            <a:r>
              <a:rPr sz="2200" spc="-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070E"/>
                </a:solidFill>
                <a:latin typeface="Arial"/>
                <a:cs typeface="Arial"/>
              </a:rPr>
              <a:t>health</a:t>
            </a:r>
            <a:r>
              <a:rPr sz="2200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070E"/>
                </a:solidFill>
                <a:latin typeface="Arial"/>
                <a:cs typeface="Arial"/>
              </a:rPr>
              <a:t>questions</a:t>
            </a:r>
            <a:r>
              <a:rPr sz="2200" spc="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070E"/>
                </a:solidFill>
                <a:latin typeface="Arial"/>
                <a:cs typeface="Arial"/>
              </a:rPr>
              <a:t>relate to</a:t>
            </a:r>
            <a:r>
              <a:rPr sz="2200" spc="-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070E"/>
                </a:solidFill>
                <a:latin typeface="Arial"/>
                <a:cs typeface="Arial"/>
              </a:rPr>
              <a:t>food </a:t>
            </a:r>
            <a:r>
              <a:rPr sz="2200" spc="-20" dirty="0">
                <a:solidFill>
                  <a:srgbClr val="00070E"/>
                </a:solidFill>
                <a:latin typeface="Arial"/>
                <a:cs typeface="Arial"/>
              </a:rPr>
              <a:t>insecurity,</a:t>
            </a:r>
            <a:r>
              <a:rPr sz="2200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070E"/>
                </a:solidFill>
                <a:latin typeface="Arial"/>
                <a:cs typeface="Arial"/>
              </a:rPr>
              <a:t>transportation, </a:t>
            </a:r>
            <a:r>
              <a:rPr sz="2200" spc="-59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070E"/>
                </a:solidFill>
                <a:latin typeface="Arial"/>
                <a:cs typeface="Arial"/>
              </a:rPr>
              <a:t>homelessness,</a:t>
            </a:r>
            <a:r>
              <a:rPr sz="2200" spc="3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070E"/>
                </a:solidFill>
                <a:latin typeface="Arial"/>
                <a:cs typeface="Arial"/>
              </a:rPr>
              <a:t>and</a:t>
            </a:r>
            <a:r>
              <a:rPr sz="220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070E"/>
                </a:solidFill>
                <a:latin typeface="Arial"/>
                <a:cs typeface="Arial"/>
              </a:rPr>
              <a:t>utilities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50000"/>
              </a:lnSpc>
              <a:spcBef>
                <a:spcPts val="1670"/>
              </a:spcBef>
            </a:pPr>
            <a:r>
              <a:rPr sz="2400" b="1" spc="-5" dirty="0">
                <a:solidFill>
                  <a:srgbClr val="00070E"/>
                </a:solidFill>
                <a:latin typeface="Arial"/>
                <a:cs typeface="Arial"/>
              </a:rPr>
              <a:t>The</a:t>
            </a:r>
            <a:r>
              <a:rPr sz="2400" b="1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70E"/>
                </a:solidFill>
                <a:latin typeface="Arial"/>
                <a:cs typeface="Arial"/>
              </a:rPr>
              <a:t>HRA</a:t>
            </a:r>
            <a:r>
              <a:rPr sz="2400" b="1" spc="-13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70E"/>
                </a:solidFill>
                <a:latin typeface="Arial"/>
                <a:cs typeface="Arial"/>
              </a:rPr>
              <a:t>is</a:t>
            </a:r>
            <a:r>
              <a:rPr sz="2400" b="1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70E"/>
                </a:solidFill>
                <a:latin typeface="Arial"/>
                <a:cs typeface="Arial"/>
              </a:rPr>
              <a:t>conducted</a:t>
            </a:r>
            <a:r>
              <a:rPr sz="2400" b="1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70E"/>
                </a:solidFill>
                <a:latin typeface="Arial"/>
                <a:cs typeface="Arial"/>
              </a:rPr>
              <a:t>upon</a:t>
            </a:r>
            <a:r>
              <a:rPr sz="2400" b="1" spc="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70E"/>
                </a:solidFill>
                <a:latin typeface="Arial"/>
                <a:cs typeface="Arial"/>
              </a:rPr>
              <a:t>enrollment</a:t>
            </a:r>
            <a:r>
              <a:rPr sz="2400" b="1" spc="3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70E"/>
                </a:solidFill>
                <a:latin typeface="Arial"/>
                <a:cs typeface="Arial"/>
              </a:rPr>
              <a:t>and</a:t>
            </a:r>
            <a:r>
              <a:rPr sz="2400" b="1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70E"/>
                </a:solidFill>
                <a:latin typeface="Arial"/>
                <a:cs typeface="Arial"/>
              </a:rPr>
              <a:t>annually</a:t>
            </a:r>
            <a:endParaRPr lang="en-US" sz="2400" b="1" spc="-5" dirty="0">
              <a:solidFill>
                <a:srgbClr val="00070E"/>
              </a:solidFill>
              <a:latin typeface="Arial"/>
              <a:cs typeface="Arial"/>
            </a:endParaRPr>
          </a:p>
          <a:p>
            <a:pPr marL="12700">
              <a:lnSpc>
                <a:spcPct val="150000"/>
              </a:lnSpc>
              <a:spcBef>
                <a:spcPts val="1200"/>
              </a:spcBef>
            </a:pPr>
            <a:r>
              <a:rPr sz="2400" b="1" dirty="0">
                <a:solidFill>
                  <a:srgbClr val="00070E"/>
                </a:solidFill>
                <a:latin typeface="Arial"/>
                <a:cs typeface="Arial"/>
              </a:rPr>
              <a:t>For</a:t>
            </a:r>
            <a:r>
              <a:rPr sz="2400" b="1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b="1" spc="-80" dirty="0">
                <a:solidFill>
                  <a:srgbClr val="00070E"/>
                </a:solidFill>
                <a:latin typeface="Arial"/>
                <a:cs typeface="Arial"/>
              </a:rPr>
              <a:t>MAP,</a:t>
            </a:r>
            <a:r>
              <a:rPr sz="2400" b="1" spc="-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70E"/>
                </a:solidFill>
                <a:latin typeface="Arial"/>
                <a:cs typeface="Arial"/>
              </a:rPr>
              <a:t>the</a:t>
            </a:r>
            <a:r>
              <a:rPr sz="2400" b="1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70E"/>
                </a:solidFill>
                <a:latin typeface="Arial"/>
                <a:cs typeface="Arial"/>
              </a:rPr>
              <a:t>HRA</a:t>
            </a:r>
            <a:r>
              <a:rPr sz="2400" b="1" spc="-12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70E"/>
                </a:solidFill>
                <a:latin typeface="Arial"/>
                <a:cs typeface="Arial"/>
              </a:rPr>
              <a:t>is</a:t>
            </a:r>
            <a:r>
              <a:rPr sz="2400" b="1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70E"/>
                </a:solidFill>
                <a:latin typeface="Arial"/>
                <a:cs typeface="Arial"/>
              </a:rPr>
              <a:t>the</a:t>
            </a:r>
            <a:r>
              <a:rPr sz="2400" b="1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70E"/>
                </a:solidFill>
                <a:latin typeface="Arial"/>
                <a:cs typeface="Arial"/>
              </a:rPr>
              <a:t>Uniform</a:t>
            </a:r>
            <a:r>
              <a:rPr sz="2400" b="1" spc="-13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70E"/>
                </a:solidFill>
                <a:latin typeface="Arial"/>
                <a:cs typeface="Arial"/>
              </a:rPr>
              <a:t>Assessment</a:t>
            </a:r>
            <a:r>
              <a:rPr sz="2400" b="1" spc="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70E"/>
                </a:solidFill>
                <a:latin typeface="Arial"/>
                <a:cs typeface="Arial"/>
              </a:rPr>
              <a:t>System</a:t>
            </a:r>
            <a:r>
              <a:rPr sz="2400" b="1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70E"/>
                </a:solidFill>
                <a:latin typeface="Arial"/>
                <a:cs typeface="Arial"/>
              </a:rPr>
              <a:t>of</a:t>
            </a:r>
            <a:r>
              <a:rPr sz="2400" b="1" spc="-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70E"/>
                </a:solidFill>
                <a:latin typeface="Arial"/>
                <a:cs typeface="Arial"/>
              </a:rPr>
              <a:t>NY</a:t>
            </a:r>
            <a:r>
              <a:rPr sz="2400" b="1" spc="-5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70E"/>
                </a:solidFill>
                <a:latin typeface="Arial"/>
                <a:cs typeface="Arial"/>
              </a:rPr>
              <a:t>(UAS-NY)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  <a:tabLst>
                <a:tab pos="11365865" algn="l"/>
              </a:tabLst>
            </a:pPr>
            <a:r>
              <a:rPr spc="-40" dirty="0"/>
              <a:t>HEALTH</a:t>
            </a:r>
            <a:r>
              <a:rPr spc="-60" dirty="0"/>
              <a:t> </a:t>
            </a:r>
            <a:r>
              <a:rPr dirty="0"/>
              <a:t>RISK</a:t>
            </a:r>
            <a:r>
              <a:rPr spc="-215" dirty="0"/>
              <a:t> </a:t>
            </a:r>
            <a:r>
              <a:rPr dirty="0"/>
              <a:t>ASSESSMENT	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752844" y="344423"/>
            <a:ext cx="5110480" cy="6445250"/>
            <a:chOff x="6752844" y="344423"/>
            <a:chExt cx="5110480" cy="64452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52844" y="344423"/>
              <a:ext cx="5109958" cy="64449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47915" y="539496"/>
              <a:ext cx="4521708" cy="5856617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44500" y="1198879"/>
            <a:ext cx="6348095" cy="468884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Includes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questions</a:t>
            </a:r>
            <a:r>
              <a:rPr sz="2400" spc="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about: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FFCF3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Preferred</a:t>
            </a:r>
            <a:r>
              <a:rPr sz="2400" spc="-10" dirty="0">
                <a:solidFill>
                  <a:srgbClr val="00070E"/>
                </a:solidFill>
                <a:latin typeface="Arial"/>
                <a:cs typeface="Arial"/>
              </a:rPr>
              <a:t> language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FFCF3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Appointments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FFCF3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00070E"/>
                </a:solidFill>
                <a:latin typeface="Arial"/>
                <a:cs typeface="Arial"/>
              </a:rPr>
              <a:t>Transportation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FFCF3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00070E"/>
                </a:solidFill>
                <a:latin typeface="Arial"/>
                <a:cs typeface="Arial"/>
              </a:rPr>
              <a:t>Public</a:t>
            </a:r>
            <a:r>
              <a:rPr sz="2400" spc="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assistance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FFCF3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Need</a:t>
            </a:r>
            <a:r>
              <a:rPr sz="2400" spc="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for</a:t>
            </a:r>
            <a:r>
              <a:rPr sz="2400" spc="-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support</a:t>
            </a:r>
            <a:r>
              <a:rPr sz="2400" spc="1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with activities</a:t>
            </a:r>
            <a:r>
              <a:rPr sz="2400" spc="1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00070E"/>
                </a:solidFill>
                <a:latin typeface="Arial"/>
                <a:cs typeface="Arial"/>
              </a:rPr>
              <a:t> daily</a:t>
            </a:r>
            <a:r>
              <a:rPr sz="2400" spc="25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70E"/>
                </a:solidFill>
                <a:latin typeface="Arial"/>
                <a:cs typeface="Arial"/>
              </a:rPr>
              <a:t>living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FFCF3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00070E"/>
                </a:solidFill>
                <a:latin typeface="Arial"/>
                <a:cs typeface="Arial"/>
              </a:rPr>
              <a:t>Pain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FFCF3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Chronic</a:t>
            </a:r>
            <a:r>
              <a:rPr sz="2400" dirty="0">
                <a:solidFill>
                  <a:srgbClr val="00070E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conditions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FFCF3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070E"/>
                </a:solidFill>
                <a:latin typeface="Arial"/>
                <a:cs typeface="Arial"/>
              </a:rPr>
              <a:t>Medications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  <p:tag name="MIO_CD_LAYOUT_VALID_AREA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  <p:tag name="MIO_CD_LAYOUT_VALID_AREA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  <p:tag name="MIO_CD_LAYOUT_VALID_AREA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  <p:tag name="MIO_CD_LAYOUT_VALID_AREA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  <p:tag name="MIO_CD_LAYOUT_VALID_AREA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  <p:tag name="MIO_CD_LAYOUT_VALID_AREA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  <p:tag name="MIO_CD_LAYOUT_VALID_AREA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C602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PH Gold">
  <a:themeElements>
    <a:clrScheme name="Metro Gold">
      <a:dk1>
        <a:srgbClr val="00080E"/>
      </a:dk1>
      <a:lt1>
        <a:sysClr val="window" lastClr="FFFFFF"/>
      </a:lt1>
      <a:dk2>
        <a:srgbClr val="FFCF31"/>
      </a:dk2>
      <a:lt2>
        <a:srgbClr val="FFFFFF"/>
      </a:lt2>
      <a:accent1>
        <a:srgbClr val="D8AE30"/>
      </a:accent1>
      <a:accent2>
        <a:srgbClr val="B1852C"/>
      </a:accent2>
      <a:accent3>
        <a:srgbClr val="9C6126"/>
      </a:accent3>
      <a:accent4>
        <a:srgbClr val="ED1C26"/>
      </a:accent4>
      <a:accent5>
        <a:srgbClr val="F15F23"/>
      </a:accent5>
      <a:accent6>
        <a:srgbClr val="A8CF3B"/>
      </a:accent6>
      <a:hlink>
        <a:srgbClr val="0065B2"/>
      </a:hlink>
      <a:folHlink>
        <a:srgbClr val="8E459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1583</Words>
  <Application>Microsoft Office PowerPoint</Application>
  <PresentationFormat>Widescreen</PresentationFormat>
  <Paragraphs>176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Arial Black</vt:lpstr>
      <vt:lpstr>Calibri</vt:lpstr>
      <vt:lpstr>Symbol</vt:lpstr>
      <vt:lpstr>Wingdings</vt:lpstr>
      <vt:lpstr>Office Theme</vt:lpstr>
      <vt:lpstr>MPH Gold</vt:lpstr>
      <vt:lpstr>Medicare Model of Care</vt:lpstr>
      <vt:lpstr>OBJECTIVES</vt:lpstr>
      <vt:lpstr>WHY DO WE PROVIDE THIS TRAINING? </vt:lpstr>
      <vt:lpstr>SPECIAL NEEDS PLAN </vt:lpstr>
      <vt:lpstr>CARE MANAGEMENT SERVICES FOR MEDICARE MEMBERS </vt:lpstr>
      <vt:lpstr>WHO ARE THE INTERDISCIPLINARY TEAM (ICT) MEMBERS </vt:lpstr>
      <vt:lpstr>WHAT IS A PLAN OF CARE </vt:lpstr>
      <vt:lpstr>HEALTH RISK ASSESSMENT (HRA) </vt:lpstr>
      <vt:lpstr>HEALTH RISK ASSESSMENT </vt:lpstr>
      <vt:lpstr>TRANSITION OF CARE (TOC) </vt:lpstr>
      <vt:lpstr>YOUR ROLE AS A  PROVIDER</vt:lpstr>
      <vt:lpstr>RESOURCES </vt:lpstr>
      <vt:lpstr>PowerPoint Presentation</vt:lpstr>
      <vt:lpstr>Social  Determinants of  Health (SDoH)</vt:lpstr>
      <vt:lpstr>SOCIAL DETERMINANTS OF HEALTH </vt:lpstr>
      <vt:lpstr>WHAT WE KNOW </vt:lpstr>
      <vt:lpstr>FINDHELP </vt:lpstr>
      <vt:lpstr>FIND HELP SEARCH TERM AND REFERRAL DATA</vt:lpstr>
      <vt:lpstr>Food programs for  Medicare members</vt:lpstr>
      <vt:lpstr>FOOD PROGRAMS WE OFFER</vt:lpstr>
      <vt:lpstr>DISCHARGE MEDICALLY TAILORED MEALS </vt:lpstr>
      <vt:lpstr>Other Medicare  Benefit</vt:lpstr>
      <vt:lpstr>PowerPoint Presentation</vt:lpstr>
      <vt:lpstr>SDoH QUESTIONS?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Blanc, Ruth</cp:lastModifiedBy>
  <cp:revision>1</cp:revision>
  <dcterms:created xsi:type="dcterms:W3CDTF">2024-09-11T14:07:55Z</dcterms:created>
  <dcterms:modified xsi:type="dcterms:W3CDTF">2024-09-11T14:53:48Z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2024-09-10T00:00:00Z</vt:filetime>
  </property>
  <property fmtid="{D5CDD505-2E9C-101B-9397-08002B2CF9AE}" pid="3" name="Creator">
    <vt:lpwstr>Acrobat PDFMaker 24 for PowerPoint</vt:lpwstr>
  </property>
  <property fmtid="{D5CDD505-2E9C-101B-9397-08002B2CF9AE}" pid="4" name="LastSaved">
    <vt:filetime>2024-09-11T00:00:00Z</vt:filetime>
  </property>
</Properties>
</file>